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1"/>
  </p:sldMasterIdLst>
  <p:notesMasterIdLst>
    <p:notesMasterId r:id="rId15"/>
  </p:notesMasterIdLst>
  <p:handoutMasterIdLst>
    <p:handoutMasterId r:id="rId16"/>
  </p:handoutMasterIdLst>
  <p:sldIdLst>
    <p:sldId id="256" r:id="rId2"/>
    <p:sldId id="282" r:id="rId3"/>
    <p:sldId id="259" r:id="rId4"/>
    <p:sldId id="283" r:id="rId5"/>
    <p:sldId id="284" r:id="rId6"/>
    <p:sldId id="285" r:id="rId7"/>
    <p:sldId id="286" r:id="rId8"/>
    <p:sldId id="291" r:id="rId9"/>
    <p:sldId id="287" r:id="rId10"/>
    <p:sldId id="288" r:id="rId11"/>
    <p:sldId id="289" r:id="rId12"/>
    <p:sldId id="290" r:id="rId13"/>
    <p:sldId id="279" r:id="rId14"/>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6C4"/>
    <a:srgbClr val="9DCBE3"/>
    <a:srgbClr val="1279BA"/>
    <a:srgbClr val="CCE4EE"/>
    <a:srgbClr val="10D7F8"/>
    <a:srgbClr val="06BFEA"/>
    <a:srgbClr val="569FCD"/>
    <a:srgbClr val="F4E808"/>
    <a:srgbClr val="357ABA"/>
    <a:srgbClr val="4AB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5"/>
    <p:restoredTop sz="96966"/>
  </p:normalViewPr>
  <p:slideViewPr>
    <p:cSldViewPr snapToGrid="0" snapToObjects="1">
      <p:cViewPr varScale="1">
        <p:scale>
          <a:sx n="50" d="100"/>
          <a:sy n="50" d="100"/>
        </p:scale>
        <p:origin x="464" y="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A8155-047A-594B-AD1D-D53BE67BBF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C8A50A-131E-A748-9486-D6C12E6D52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E3C85-459A-2A48-A261-108A493AFDDD}" type="datetimeFigureOut">
              <a:rPr lang="en-US" smtClean="0"/>
              <a:t>12/11/2025</a:t>
            </a:fld>
            <a:endParaRPr lang="en-US" dirty="0"/>
          </a:p>
        </p:txBody>
      </p:sp>
      <p:sp>
        <p:nvSpPr>
          <p:cNvPr id="4" name="Footer Placeholder 3">
            <a:extLst>
              <a:ext uri="{FF2B5EF4-FFF2-40B4-BE49-F238E27FC236}">
                <a16:creationId xmlns:a16="http://schemas.microsoft.com/office/drawing/2014/main" id="{3EE249E6-7717-1C4C-92EB-7B79E9C09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95D3CB-12F8-4E47-95A7-FC47AB1208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740A0-61D7-7E41-A08B-30F00D2F355D}" type="slidenum">
              <a:rPr lang="en-US" smtClean="0"/>
              <a:t>‹#›</a:t>
            </a:fld>
            <a:endParaRPr lang="en-US" dirty="0"/>
          </a:p>
        </p:txBody>
      </p:sp>
    </p:spTree>
    <p:extLst>
      <p:ext uri="{BB962C8B-B14F-4D97-AF65-F5344CB8AC3E}">
        <p14:creationId xmlns:p14="http://schemas.microsoft.com/office/powerpoint/2010/main" val="1246856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2B005-3C44-0140-9AD5-7D4B2A475CFE}" type="datetimeFigureOut">
              <a:rPr lang="en-US" smtClean="0"/>
              <a:t>12/11/2025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8AE6D-DB1B-FE48-8AC3-667ABF1DB3E0}" type="slidenum">
              <a:rPr lang="en-US" smtClean="0"/>
              <a:t>‹#›</a:t>
            </a:fld>
            <a:endParaRPr lang="en-US" dirty="0"/>
          </a:p>
        </p:txBody>
      </p:sp>
    </p:spTree>
    <p:extLst>
      <p:ext uri="{BB962C8B-B14F-4D97-AF65-F5344CB8AC3E}">
        <p14:creationId xmlns:p14="http://schemas.microsoft.com/office/powerpoint/2010/main" val="690458926"/>
      </p:ext>
    </p:extLst>
  </p:cSld>
  <p:clrMap bg1="lt1" tx1="dk1" bg2="lt2" tx2="dk2" accent1="accent1" accent2="accent2" accent3="accent3" accent4="accent4" accent5="accent5" accent6="accent6" hlink="hlink" folHlink="folHlink"/>
  <p:hf hdr="0" ftr="0" dt="0"/>
  <p:notesStyle>
    <a:lvl1pPr marL="0" algn="l" defTabSz="1354035" rtl="0" eaLnBrk="1" latinLnBrk="0" hangingPunct="1">
      <a:defRPr sz="1777" kern="1200">
        <a:solidFill>
          <a:schemeClr val="tx1"/>
        </a:solidFill>
        <a:latin typeface="+mn-lt"/>
        <a:ea typeface="+mn-ea"/>
        <a:cs typeface="+mn-cs"/>
      </a:defRPr>
    </a:lvl1pPr>
    <a:lvl2pPr marL="677017" algn="l" defTabSz="1354035" rtl="0" eaLnBrk="1" latinLnBrk="0" hangingPunct="1">
      <a:defRPr sz="1777" kern="1200">
        <a:solidFill>
          <a:schemeClr val="tx1"/>
        </a:solidFill>
        <a:latin typeface="+mn-lt"/>
        <a:ea typeface="+mn-ea"/>
        <a:cs typeface="+mn-cs"/>
      </a:defRPr>
    </a:lvl2pPr>
    <a:lvl3pPr marL="1354035" algn="l" defTabSz="1354035" rtl="0" eaLnBrk="1" latinLnBrk="0" hangingPunct="1">
      <a:defRPr sz="1777" kern="1200">
        <a:solidFill>
          <a:schemeClr val="tx1"/>
        </a:solidFill>
        <a:latin typeface="+mn-lt"/>
        <a:ea typeface="+mn-ea"/>
        <a:cs typeface="+mn-cs"/>
      </a:defRPr>
    </a:lvl3pPr>
    <a:lvl4pPr marL="2031053" algn="l" defTabSz="1354035" rtl="0" eaLnBrk="1" latinLnBrk="0" hangingPunct="1">
      <a:defRPr sz="1777" kern="1200">
        <a:solidFill>
          <a:schemeClr val="tx1"/>
        </a:solidFill>
        <a:latin typeface="+mn-lt"/>
        <a:ea typeface="+mn-ea"/>
        <a:cs typeface="+mn-cs"/>
      </a:defRPr>
    </a:lvl4pPr>
    <a:lvl5pPr marL="2708072" algn="l" defTabSz="1354035" rtl="0" eaLnBrk="1" latinLnBrk="0" hangingPunct="1">
      <a:defRPr sz="1777" kern="1200">
        <a:solidFill>
          <a:schemeClr val="tx1"/>
        </a:solidFill>
        <a:latin typeface="+mn-lt"/>
        <a:ea typeface="+mn-ea"/>
        <a:cs typeface="+mn-cs"/>
      </a:defRPr>
    </a:lvl5pPr>
    <a:lvl6pPr marL="3385087" algn="l" defTabSz="1354035" rtl="0" eaLnBrk="1" latinLnBrk="0" hangingPunct="1">
      <a:defRPr sz="1777" kern="1200">
        <a:solidFill>
          <a:schemeClr val="tx1"/>
        </a:solidFill>
        <a:latin typeface="+mn-lt"/>
        <a:ea typeface="+mn-ea"/>
        <a:cs typeface="+mn-cs"/>
      </a:defRPr>
    </a:lvl6pPr>
    <a:lvl7pPr marL="4062106" algn="l" defTabSz="1354035" rtl="0" eaLnBrk="1" latinLnBrk="0" hangingPunct="1">
      <a:defRPr sz="1777" kern="1200">
        <a:solidFill>
          <a:schemeClr val="tx1"/>
        </a:solidFill>
        <a:latin typeface="+mn-lt"/>
        <a:ea typeface="+mn-ea"/>
        <a:cs typeface="+mn-cs"/>
      </a:defRPr>
    </a:lvl7pPr>
    <a:lvl8pPr marL="4739123" algn="l" defTabSz="1354035" rtl="0" eaLnBrk="1" latinLnBrk="0" hangingPunct="1">
      <a:defRPr sz="1777" kern="1200">
        <a:solidFill>
          <a:schemeClr val="tx1"/>
        </a:solidFill>
        <a:latin typeface="+mn-lt"/>
        <a:ea typeface="+mn-ea"/>
        <a:cs typeface="+mn-cs"/>
      </a:defRPr>
    </a:lvl8pPr>
    <a:lvl9pPr marL="5416142" algn="l" defTabSz="1354035" rtl="0" eaLnBrk="1" latinLnBrk="0" hangingPunct="1">
      <a:defRPr sz="17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3</a:t>
            </a:fld>
            <a:endParaRPr lang="en-US" dirty="0"/>
          </a:p>
        </p:txBody>
      </p:sp>
    </p:spTree>
    <p:extLst>
      <p:ext uri="{BB962C8B-B14F-4D97-AF65-F5344CB8AC3E}">
        <p14:creationId xmlns:p14="http://schemas.microsoft.com/office/powerpoint/2010/main" val="2246484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F23A86B-FCA5-B422-0983-8D7631035BFF}"/>
              </a:ext>
            </a:extLst>
          </p:cNvPr>
          <p:cNvSpPr/>
          <p:nvPr userDrawn="1"/>
        </p:nvSpPr>
        <p:spPr>
          <a:xfrm>
            <a:off x="0" y="0"/>
            <a:ext cx="18288000" cy="1098000"/>
          </a:xfrm>
          <a:prstGeom prst="rect">
            <a:avLst/>
          </a:prstGeom>
          <a:solidFill>
            <a:srgbClr val="9DCBE3"/>
          </a:solidFill>
          <a:ln>
            <a:solidFill>
              <a:srgbClr val="9DCB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304800" y="273888"/>
            <a:ext cx="15773400" cy="547772"/>
          </a:xfrm>
          <a:prstGeom prst="rect">
            <a:avLst/>
          </a:prstGeom>
        </p:spPr>
        <p:txBody>
          <a:bodyPr/>
          <a:lstStyle>
            <a:lvl1pPr>
              <a:defRPr sz="3000" b="1">
                <a:solidFill>
                  <a:srgbClr val="1086C4"/>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pic>
        <p:nvPicPr>
          <p:cNvPr id="8" name="Google Shape;30;p47" descr="モニター画面に映る文字&#10;&#10;低い精度で自動的に生成された説明">
            <a:extLst>
              <a:ext uri="{FF2B5EF4-FFF2-40B4-BE49-F238E27FC236}">
                <a16:creationId xmlns:a16="http://schemas.microsoft.com/office/drawing/2014/main" id="{BFB7963B-762B-8542-2F50-3E07F6E0444D}"/>
              </a:ext>
            </a:extLst>
          </p:cNvPr>
          <p:cNvPicPr preferRelativeResize="0"/>
          <p:nvPr userDrawn="1"/>
        </p:nvPicPr>
        <p:blipFill rotWithShape="1">
          <a:blip r:embed="rId2">
            <a:alphaModFix/>
          </a:blip>
          <a:srcRect/>
          <a:stretch/>
        </p:blipFill>
        <p:spPr>
          <a:xfrm>
            <a:off x="15626874" y="184995"/>
            <a:ext cx="2508726" cy="878189"/>
          </a:xfrm>
          <a:prstGeom prst="rect">
            <a:avLst/>
          </a:prstGeom>
          <a:noFill/>
          <a:ln>
            <a:noFill/>
          </a:ln>
        </p:spPr>
      </p:pic>
    </p:spTree>
    <p:extLst>
      <p:ext uri="{BB962C8B-B14F-4D97-AF65-F5344CB8AC3E}">
        <p14:creationId xmlns:p14="http://schemas.microsoft.com/office/powerpoint/2010/main" val="1040544082"/>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52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FBB7725-E674-2245-84ED-46BE343CEF30}"/>
              </a:ext>
            </a:extLst>
          </p:cNvPr>
          <p:cNvSpPr>
            <a:spLocks noGrp="1"/>
          </p:cNvSpPr>
          <p:nvPr>
            <p:ph type="sldNum" sz="quarter" idx="4"/>
          </p:nvPr>
        </p:nvSpPr>
        <p:spPr>
          <a:xfrm>
            <a:off x="17310468" y="9877542"/>
            <a:ext cx="620923" cy="268768"/>
          </a:xfrm>
          <a:prstGeom prst="rect">
            <a:avLst/>
          </a:prstGeom>
        </p:spPr>
        <p:txBody>
          <a:bodyPr vert="horz" lIns="91440" tIns="45720" rIns="91440" bIns="45720" rtlCol="0" anchor="ctr"/>
          <a:lstStyle>
            <a:lvl1pPr algn="r">
              <a:defRPr sz="1361">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582030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4020800" y="9535998"/>
            <a:ext cx="4114800" cy="547772"/>
          </a:xfrm>
          <a:prstGeom prst="rect">
            <a:avLst/>
          </a:prstGeom>
        </p:spPr>
        <p:txBody>
          <a:bodyPr vert="horz" lIns="91440" tIns="45720" rIns="91440" bIns="45720" rtlCol="0" anchor="ctr"/>
          <a:lstStyle>
            <a:lvl1pPr algn="r">
              <a:defRPr sz="2000">
                <a:solidFill>
                  <a:srgbClr val="1086C4"/>
                </a:solidFill>
                <a:latin typeface="メイリオ" panose="020B0604030504040204" pitchFamily="50" charset="-128"/>
                <a:ea typeface="メイリオ" panose="020B0604030504040204" pitchFamily="50" charset="-128"/>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497488844"/>
      </p:ext>
    </p:extLst>
  </p:cSld>
  <p:clrMap bg1="lt1" tx1="dk1" bg2="lt2" tx2="dk2" accent1="accent1" accent2="accent2" accent3="accent3" accent4="accent4" accent5="accent5" accent6="accent6" hlink="hlink" folHlink="folHlink"/>
  <p:sldLayoutIdLst>
    <p:sldLayoutId id="2147483693" r:id="rId1"/>
    <p:sldLayoutId id="2147483703" r:id="rId2"/>
  </p:sldLayoutIdLst>
  <p:hf hdr="0" dt="0"/>
  <p:txStyles>
    <p:titleStyle>
      <a:lvl1pPr algn="l" defTabSz="1371600" rtl="0" eaLnBrk="1" latinLnBrk="0" hangingPunct="1">
        <a:lnSpc>
          <a:spcPct val="90000"/>
        </a:lnSpc>
        <a:spcBef>
          <a:spcPct val="0"/>
        </a:spcBef>
        <a:buNone/>
        <a:defRPr kumimoji="1"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kumimoji="1"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600" rtl="0" eaLnBrk="1" latinLnBrk="0" hangingPunct="1">
        <a:defRPr kumimoji="1" sz="2700" kern="1200">
          <a:solidFill>
            <a:schemeClr val="tx1"/>
          </a:solidFill>
          <a:latin typeface="+mn-lt"/>
          <a:ea typeface="+mn-ea"/>
          <a:cs typeface="+mn-cs"/>
        </a:defRPr>
      </a:lvl1pPr>
      <a:lvl2pPr marL="685800" algn="l" defTabSz="1371600" rtl="0" eaLnBrk="1" latinLnBrk="0" hangingPunct="1">
        <a:defRPr kumimoji="1" sz="2700" kern="1200">
          <a:solidFill>
            <a:schemeClr val="tx1"/>
          </a:solidFill>
          <a:latin typeface="+mn-lt"/>
          <a:ea typeface="+mn-ea"/>
          <a:cs typeface="+mn-cs"/>
        </a:defRPr>
      </a:lvl2pPr>
      <a:lvl3pPr marL="1371600" algn="l" defTabSz="1371600" rtl="0" eaLnBrk="1" latinLnBrk="0" hangingPunct="1">
        <a:defRPr kumimoji="1" sz="2700" kern="1200">
          <a:solidFill>
            <a:schemeClr val="tx1"/>
          </a:solidFill>
          <a:latin typeface="+mn-lt"/>
          <a:ea typeface="+mn-ea"/>
          <a:cs typeface="+mn-cs"/>
        </a:defRPr>
      </a:lvl3pPr>
      <a:lvl4pPr marL="2057400" algn="l" defTabSz="1371600" rtl="0" eaLnBrk="1" latinLnBrk="0" hangingPunct="1">
        <a:defRPr kumimoji="1" sz="2700" kern="1200">
          <a:solidFill>
            <a:schemeClr val="tx1"/>
          </a:solidFill>
          <a:latin typeface="+mn-lt"/>
          <a:ea typeface="+mn-ea"/>
          <a:cs typeface="+mn-cs"/>
        </a:defRPr>
      </a:lvl4pPr>
      <a:lvl5pPr marL="2743200" algn="l" defTabSz="1371600" rtl="0" eaLnBrk="1" latinLnBrk="0" hangingPunct="1">
        <a:defRPr kumimoji="1" sz="2700" kern="1200">
          <a:solidFill>
            <a:schemeClr val="tx1"/>
          </a:solidFill>
          <a:latin typeface="+mn-lt"/>
          <a:ea typeface="+mn-ea"/>
          <a:cs typeface="+mn-cs"/>
        </a:defRPr>
      </a:lvl5pPr>
      <a:lvl6pPr marL="3429000" algn="l" defTabSz="1371600" rtl="0" eaLnBrk="1" latinLnBrk="0" hangingPunct="1">
        <a:defRPr kumimoji="1" sz="2700" kern="1200">
          <a:solidFill>
            <a:schemeClr val="tx1"/>
          </a:solidFill>
          <a:latin typeface="+mn-lt"/>
          <a:ea typeface="+mn-ea"/>
          <a:cs typeface="+mn-cs"/>
        </a:defRPr>
      </a:lvl6pPr>
      <a:lvl7pPr marL="4114800" algn="l" defTabSz="1371600" rtl="0" eaLnBrk="1" latinLnBrk="0" hangingPunct="1">
        <a:defRPr kumimoji="1" sz="2700" kern="1200">
          <a:solidFill>
            <a:schemeClr val="tx1"/>
          </a:solidFill>
          <a:latin typeface="+mn-lt"/>
          <a:ea typeface="+mn-ea"/>
          <a:cs typeface="+mn-cs"/>
        </a:defRPr>
      </a:lvl7pPr>
      <a:lvl8pPr marL="4800600" algn="l" defTabSz="1371600" rtl="0" eaLnBrk="1" latinLnBrk="0" hangingPunct="1">
        <a:defRPr kumimoji="1" sz="2700" kern="1200">
          <a:solidFill>
            <a:schemeClr val="tx1"/>
          </a:solidFill>
          <a:latin typeface="+mn-lt"/>
          <a:ea typeface="+mn-ea"/>
          <a:cs typeface="+mn-cs"/>
        </a:defRPr>
      </a:lvl8pPr>
      <a:lvl9pPr marL="5486400" algn="l" defTabSz="1371600"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1" userDrawn="1">
          <p15:clr>
            <a:srgbClr val="F26B43"/>
          </p15:clr>
        </p15:guide>
        <p15:guide id="2" pos="5759" userDrawn="1">
          <p15:clr>
            <a:srgbClr val="F26B43"/>
          </p15:clr>
        </p15:guide>
        <p15:guide id="3" pos="291" userDrawn="1">
          <p15:clr>
            <a:srgbClr val="F26B43"/>
          </p15:clr>
        </p15:guide>
        <p15:guide id="4" pos="11192" userDrawn="1">
          <p15:clr>
            <a:srgbClr val="F26B43"/>
          </p15:clr>
        </p15:guide>
        <p15:guide id="5" orient="horz" pos="494" userDrawn="1">
          <p15:clr>
            <a:srgbClr val="F26B43"/>
          </p15:clr>
        </p15:guide>
        <p15:guide id="6" orient="horz" pos="5987" userDrawn="1">
          <p15:clr>
            <a:srgbClr val="F26B43"/>
          </p15:clr>
        </p15:guide>
        <p15:guide id="7" orient="horz" pos="6235" userDrawn="1">
          <p15:clr>
            <a:srgbClr val="F26B43"/>
          </p15:clr>
        </p15:guide>
        <p15:guide id="8" orient="horz" pos="5741" userDrawn="1">
          <p15:clr>
            <a:srgbClr val="F26B43"/>
          </p15:clr>
        </p15:guide>
        <p15:guide id="9" orient="horz" pos="246" userDrawn="1">
          <p15:clr>
            <a:srgbClr val="F26B43"/>
          </p15:clr>
        </p15:guide>
        <p15:guide id="10" orient="horz" pos="740" userDrawn="1">
          <p15:clr>
            <a:srgbClr val="F26B43"/>
          </p15:clr>
        </p15:guide>
        <p15:guide id="11" pos="600" userDrawn="1">
          <p15:clr>
            <a:srgbClr val="F26B43"/>
          </p15:clr>
        </p15:guide>
        <p15:guide id="12" pos="912" userDrawn="1">
          <p15:clr>
            <a:srgbClr val="F26B43"/>
          </p15:clr>
        </p15:guide>
        <p15:guide id="13" pos="10570" userDrawn="1">
          <p15:clr>
            <a:srgbClr val="F26B43"/>
          </p15:clr>
        </p15:guide>
        <p15:guide id="14" pos="10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EEBA6AC-87D0-D76A-83CF-3666AFA2111A}"/>
              </a:ext>
            </a:extLst>
          </p:cNvPr>
          <p:cNvPicPr>
            <a:picLocks noChangeAspect="1"/>
          </p:cNvPicPr>
          <p:nvPr/>
        </p:nvPicPr>
        <p:blipFill>
          <a:blip r:embed="rId2"/>
          <a:stretch>
            <a:fillRect/>
          </a:stretch>
        </p:blipFill>
        <p:spPr>
          <a:xfrm>
            <a:off x="5651" y="937"/>
            <a:ext cx="18276717" cy="10286730"/>
          </a:xfrm>
          <a:prstGeom prst="rect">
            <a:avLst/>
          </a:prstGeom>
        </p:spPr>
      </p:pic>
      <p:grpSp>
        <p:nvGrpSpPr>
          <p:cNvPr id="14" name="グループ化 13">
            <a:extLst>
              <a:ext uri="{FF2B5EF4-FFF2-40B4-BE49-F238E27FC236}">
                <a16:creationId xmlns:a16="http://schemas.microsoft.com/office/drawing/2014/main" id="{93129DD8-B223-DF43-A880-D607A7B58988}"/>
              </a:ext>
            </a:extLst>
          </p:cNvPr>
          <p:cNvGrpSpPr/>
          <p:nvPr/>
        </p:nvGrpSpPr>
        <p:grpSpPr>
          <a:xfrm>
            <a:off x="533822" y="3005314"/>
            <a:ext cx="5951477" cy="1753581"/>
            <a:chOff x="853650" y="2353909"/>
            <a:chExt cx="3257775" cy="1288699"/>
          </a:xfrm>
        </p:grpSpPr>
        <p:sp>
          <p:nvSpPr>
            <p:cNvPr id="2" name="テキスト ボックス 1">
              <a:extLst>
                <a:ext uri="{FF2B5EF4-FFF2-40B4-BE49-F238E27FC236}">
                  <a16:creationId xmlns:a16="http://schemas.microsoft.com/office/drawing/2014/main" id="{1042F10C-05BC-2A4F-BDC0-AE8ABD15C84B}"/>
                </a:ext>
              </a:extLst>
            </p:cNvPr>
            <p:cNvSpPr txBox="1"/>
            <p:nvPr/>
          </p:nvSpPr>
          <p:spPr>
            <a:xfrm>
              <a:off x="853650" y="2353909"/>
              <a:ext cx="2917072" cy="554055"/>
            </a:xfrm>
            <a:prstGeom prst="rect">
              <a:avLst/>
            </a:prstGeom>
            <a:noFill/>
          </p:spPr>
          <p:txBody>
            <a:bodyPr wrap="square" lIns="0" tIns="0" rIns="0" bIns="0" rtlCol="0" anchor="ctr" anchorCtr="0">
              <a:spAutoFit/>
            </a:bodyPr>
            <a:lstStyle/>
            <a:p>
              <a:r>
                <a:rPr kumimoji="1" lang="en-US" altLang="ja-JP" sz="4899" spc="245" dirty="0">
                  <a:solidFill>
                    <a:srgbClr val="569FCD"/>
                  </a:solidFill>
                  <a:latin typeface="メイリオ" panose="020B0604030504040204" pitchFamily="50" charset="-128"/>
                  <a:ea typeface="メイリオ" panose="020B0604030504040204" pitchFamily="50" charset="-128"/>
                </a:rPr>
                <a:t>Media Sheet</a:t>
              </a:r>
              <a:endParaRPr kumimoji="1" lang="ja-JP" altLang="en-US" sz="4899" spc="245" dirty="0">
                <a:solidFill>
                  <a:srgbClr val="569FCD"/>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65525B0-9017-CC4D-A2A4-A0B6E0F60179}"/>
                </a:ext>
              </a:extLst>
            </p:cNvPr>
            <p:cNvSpPr txBox="1"/>
            <p:nvPr/>
          </p:nvSpPr>
          <p:spPr>
            <a:xfrm>
              <a:off x="853650" y="3044434"/>
              <a:ext cx="3257775" cy="369339"/>
            </a:xfrm>
            <a:prstGeom prst="rect">
              <a:avLst/>
            </a:prstGeom>
            <a:noFill/>
          </p:spPr>
          <p:txBody>
            <a:bodyPr wrap="square" lIns="0" tIns="0" rIns="0" bIns="0" rtlCol="0" anchor="ctr" anchorCtr="0">
              <a:spAutoFit/>
            </a:bodyPr>
            <a:lstStyle/>
            <a:p>
              <a:r>
                <a:rPr kumimoji="1" lang="en-US" altLang="ja-JP" sz="1633" dirty="0">
                  <a:solidFill>
                    <a:srgbClr val="569FCD"/>
                  </a:solidFill>
                  <a:latin typeface="メイリオ" panose="020B0604030504040204" pitchFamily="50" charset="-128"/>
                  <a:ea typeface="メイリオ" panose="020B0604030504040204" pitchFamily="50" charset="-128"/>
                </a:rPr>
                <a:t>2026</a:t>
              </a:r>
              <a:r>
                <a:rPr kumimoji="1" lang="ja-JP" altLang="en-US" sz="1633" dirty="0">
                  <a:solidFill>
                    <a:srgbClr val="569FCD"/>
                  </a:solidFill>
                  <a:latin typeface="メイリオ" panose="020B0604030504040204" pitchFamily="50" charset="-128"/>
                  <a:ea typeface="メイリオ" panose="020B0604030504040204" pitchFamily="50" charset="-128"/>
                </a:rPr>
                <a:t>年</a:t>
              </a:r>
              <a:r>
                <a:rPr kumimoji="1" lang="en-US" altLang="ja-JP" sz="1633" dirty="0">
                  <a:solidFill>
                    <a:srgbClr val="569FCD"/>
                  </a:solidFill>
                  <a:latin typeface="メイリオ" panose="020B0604030504040204" pitchFamily="50" charset="-128"/>
                  <a:ea typeface="メイリオ" panose="020B0604030504040204" pitchFamily="50" charset="-128"/>
                </a:rPr>
                <a:t>4</a:t>
              </a:r>
              <a:r>
                <a:rPr kumimoji="1" lang="ja-JP" altLang="en-US" sz="1633" dirty="0">
                  <a:solidFill>
                    <a:srgbClr val="569FCD"/>
                  </a:solidFill>
                  <a:latin typeface="メイリオ" panose="020B0604030504040204" pitchFamily="50" charset="-128"/>
                  <a:ea typeface="メイリオ" panose="020B0604030504040204" pitchFamily="50" charset="-128"/>
                </a:rPr>
                <a:t>月</a:t>
              </a:r>
              <a:r>
                <a:rPr kumimoji="1" lang="en-US" altLang="ja-JP" sz="1633" dirty="0">
                  <a:solidFill>
                    <a:srgbClr val="569FCD"/>
                  </a:solidFill>
                  <a:latin typeface="メイリオ" panose="020B0604030504040204" pitchFamily="50" charset="-128"/>
                  <a:ea typeface="メイリオ" panose="020B0604030504040204" pitchFamily="50" charset="-128"/>
                </a:rPr>
                <a:t> – 2026年6月</a:t>
              </a:r>
              <a:endParaRPr lang="ja-JP" altLang="en-US" sz="1633" dirty="0">
                <a:solidFill>
                  <a:srgbClr val="569FCD"/>
                </a:solidFill>
                <a:latin typeface="メイリオ" panose="020B0604030504040204" pitchFamily="50" charset="-128"/>
                <a:ea typeface="メイリオ" panose="020B0604030504040204" pitchFamily="50" charset="-128"/>
              </a:endParaRPr>
            </a:p>
            <a:p>
              <a:r>
                <a:rPr kumimoji="1" lang="en-US" altLang="ja-JP" sz="1633" dirty="0">
                  <a:solidFill>
                    <a:srgbClr val="569FCD"/>
                  </a:solidFill>
                  <a:latin typeface="メイリオ" panose="020B0604030504040204" pitchFamily="50" charset="-128"/>
                  <a:ea typeface="メイリオ" panose="020B0604030504040204" pitchFamily="50" charset="-128"/>
                </a:rPr>
                <a:t>(2025.12</a:t>
              </a:r>
              <a:r>
                <a:rPr kumimoji="1" lang="ja-JP" altLang="en-US" sz="1633" dirty="0">
                  <a:solidFill>
                    <a:srgbClr val="569FCD"/>
                  </a:solidFill>
                  <a:latin typeface="メイリオ" panose="020B0604030504040204" pitchFamily="50" charset="-128"/>
                  <a:ea typeface="メイリオ" panose="020B0604030504040204" pitchFamily="50" charset="-128"/>
                </a:rPr>
                <a:t>時点）</a:t>
              </a:r>
            </a:p>
          </p:txBody>
        </p:sp>
        <p:sp>
          <p:nvSpPr>
            <p:cNvPr id="7" name="テキスト ボックス 6">
              <a:extLst>
                <a:ext uri="{FF2B5EF4-FFF2-40B4-BE49-F238E27FC236}">
                  <a16:creationId xmlns:a16="http://schemas.microsoft.com/office/drawing/2014/main" id="{7070412C-636C-3A44-A832-0B8E79C8A441}"/>
                </a:ext>
              </a:extLst>
            </p:cNvPr>
            <p:cNvSpPr txBox="1"/>
            <p:nvPr/>
          </p:nvSpPr>
          <p:spPr>
            <a:xfrm>
              <a:off x="853650" y="3457938"/>
              <a:ext cx="2397804" cy="184670"/>
            </a:xfrm>
            <a:prstGeom prst="rect">
              <a:avLst/>
            </a:prstGeom>
            <a:noFill/>
          </p:spPr>
          <p:txBody>
            <a:bodyPr wrap="square" lIns="0" tIns="0" rIns="0" bIns="0" rtlCol="0" anchor="ctr" anchorCtr="0">
              <a:spAutoFit/>
            </a:bodyPr>
            <a:lstStyle/>
            <a:p>
              <a:r>
                <a:rPr kumimoji="1" lang="en-US" altLang="ja-JP" sz="1633" spc="245" dirty="0">
                  <a:solidFill>
                    <a:srgbClr val="569FCD"/>
                  </a:solidFill>
                  <a:latin typeface="メイリオ" panose="020B0604030504040204" pitchFamily="50" charset="-128"/>
                  <a:ea typeface="メイリオ" panose="020B0604030504040204" pitchFamily="50" charset="-128"/>
                </a:rPr>
                <a:t>IRIS Inc.</a:t>
              </a:r>
              <a:endParaRPr kumimoji="1" lang="ja-JP" altLang="en-US" sz="1633" spc="245" dirty="0">
                <a:solidFill>
                  <a:srgbClr val="569FCD"/>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4856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D58F1B1-090D-767C-6E9B-1EC056207F7B}"/>
              </a:ext>
            </a:extLst>
          </p:cNvPr>
          <p:cNvSpPr>
            <a:spLocks noGrp="1"/>
          </p:cNvSpPr>
          <p:nvPr>
            <p:ph type="title"/>
          </p:nvPr>
        </p:nvSpPr>
        <p:spPr/>
        <p:txBody>
          <a:bodyPr/>
          <a:lstStyle/>
          <a:p>
            <a:r>
              <a:rPr kumimoji="1" lang="ja-JP" altLang="en-US" dirty="0"/>
              <a:t>レポートイメージ</a:t>
            </a:r>
          </a:p>
        </p:txBody>
      </p:sp>
      <p:sp>
        <p:nvSpPr>
          <p:cNvPr id="4" name="スライド番号プレースホルダー 1">
            <a:extLst>
              <a:ext uri="{FF2B5EF4-FFF2-40B4-BE49-F238E27FC236}">
                <a16:creationId xmlns:a16="http://schemas.microsoft.com/office/drawing/2014/main" id="{F5E33CB0-D8CF-19E1-7D29-09829C5AACA3}"/>
              </a:ext>
            </a:extLst>
          </p:cNvPr>
          <p:cNvSpPr txBox="1">
            <a:spLocks/>
          </p:cNvSpPr>
          <p:nvPr/>
        </p:nvSpPr>
        <p:spPr>
          <a:xfrm>
            <a:off x="17667077" y="9776870"/>
            <a:ext cx="620923" cy="523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10</a:t>
            </a:fld>
            <a:endParaRPr lang="en-US" sz="1905" dirty="0">
              <a:solidFill>
                <a:srgbClr val="9DCBE3"/>
              </a:solidFill>
              <a:latin typeface="+mj-ea"/>
              <a:ea typeface="+mj-ea"/>
            </a:endParaRPr>
          </a:p>
        </p:txBody>
      </p:sp>
      <p:sp>
        <p:nvSpPr>
          <p:cNvPr id="5" name="正方形/長方形 4">
            <a:extLst>
              <a:ext uri="{FF2B5EF4-FFF2-40B4-BE49-F238E27FC236}">
                <a16:creationId xmlns:a16="http://schemas.microsoft.com/office/drawing/2014/main" id="{4A01842E-5BB2-39F1-FE61-67165F0D000C}"/>
              </a:ext>
            </a:extLst>
          </p:cNvPr>
          <p:cNvSpPr/>
          <p:nvPr/>
        </p:nvSpPr>
        <p:spPr>
          <a:xfrm>
            <a:off x="2683467" y="3098164"/>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p>
        </p:txBody>
      </p:sp>
      <p:sp>
        <p:nvSpPr>
          <p:cNvPr id="6" name="テキスト ボックス 5">
            <a:extLst>
              <a:ext uri="{FF2B5EF4-FFF2-40B4-BE49-F238E27FC236}">
                <a16:creationId xmlns:a16="http://schemas.microsoft.com/office/drawing/2014/main" id="{F7B5EDBE-6528-F3A9-A2DE-8A48BE065B51}"/>
              </a:ext>
            </a:extLst>
          </p:cNvPr>
          <p:cNvSpPr txBox="1"/>
          <p:nvPr/>
        </p:nvSpPr>
        <p:spPr>
          <a:xfrm>
            <a:off x="3028000" y="3226598"/>
            <a:ext cx="2441694" cy="430887"/>
          </a:xfrm>
          <a:prstGeom prst="rect">
            <a:avLst/>
          </a:prstGeom>
          <a:noFill/>
        </p:spPr>
        <p:txBody>
          <a:bodyPr wrap="none" rtlCol="0">
            <a:spAutoFit/>
          </a:bodyPr>
          <a:lstStyle/>
          <a:p>
            <a:r>
              <a:rPr kumimoji="1" lang="ja-JP" altLang="en-US" sz="2200" dirty="0">
                <a:solidFill>
                  <a:srgbClr val="1279BA"/>
                </a:solidFill>
                <a:latin typeface="+mn-ea"/>
              </a:rPr>
              <a:t>レポートイメージ</a:t>
            </a:r>
          </a:p>
        </p:txBody>
      </p:sp>
      <p:sp>
        <p:nvSpPr>
          <p:cNvPr id="7" name="テキスト ボックス 6">
            <a:extLst>
              <a:ext uri="{FF2B5EF4-FFF2-40B4-BE49-F238E27FC236}">
                <a16:creationId xmlns:a16="http://schemas.microsoft.com/office/drawing/2014/main" id="{FF934241-3E64-C404-2DB0-A9A73ADE2360}"/>
              </a:ext>
            </a:extLst>
          </p:cNvPr>
          <p:cNvSpPr txBox="1"/>
          <p:nvPr/>
        </p:nvSpPr>
        <p:spPr>
          <a:xfrm>
            <a:off x="5931056" y="8120010"/>
            <a:ext cx="9241594" cy="1600438"/>
          </a:xfrm>
          <a:prstGeom prst="rect">
            <a:avLst/>
          </a:prstGeom>
          <a:noFill/>
        </p:spPr>
        <p:txBody>
          <a:bodyPr wrap="square" rtlCol="0">
            <a:spAutoFit/>
          </a:bodyPr>
          <a:lstStyle/>
          <a:p>
            <a:pPr marL="233293" indent="-233293">
              <a:buFont typeface="システムフォント（レギュラー）"/>
              <a:buChar char="※"/>
            </a:pPr>
            <a:r>
              <a:rPr kumimoji="1" lang="ja-JP" altLang="en-US" sz="1400" dirty="0">
                <a:solidFill>
                  <a:srgbClr val="1279BA"/>
                </a:solidFill>
                <a:latin typeface="+mn-ea"/>
              </a:rPr>
              <a:t>料金は手数料が含まれたグロス税別金額です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マーケティングリサーチの実施内容、調査項目、レポート内容は弊社で規定した内容のみのご提供となります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業務範囲は、調査実施</a:t>
            </a:r>
            <a:r>
              <a:rPr kumimoji="1" lang="en-US" altLang="ja-JP" sz="1400" dirty="0">
                <a:solidFill>
                  <a:srgbClr val="1279BA"/>
                </a:solidFill>
                <a:latin typeface="+mn-ea"/>
              </a:rPr>
              <a:t>〜</a:t>
            </a:r>
            <a:r>
              <a:rPr kumimoji="1" lang="ja-JP" altLang="en-US" sz="1400" dirty="0">
                <a:solidFill>
                  <a:srgbClr val="1279BA"/>
                </a:solidFill>
                <a:latin typeface="+mn-ea"/>
              </a:rPr>
              <a:t>集計・分析</a:t>
            </a:r>
            <a:r>
              <a:rPr kumimoji="1" lang="en-US" altLang="ja-JP" sz="1400" dirty="0">
                <a:solidFill>
                  <a:srgbClr val="1279BA"/>
                </a:solidFill>
                <a:latin typeface="+mn-ea"/>
              </a:rPr>
              <a:t>〜</a:t>
            </a:r>
            <a:r>
              <a:rPr kumimoji="1" lang="ja-JP" altLang="en-US" sz="1400" dirty="0">
                <a:solidFill>
                  <a:srgbClr val="1279BA"/>
                </a:solidFill>
                <a:latin typeface="+mn-ea"/>
              </a:rPr>
              <a:t>レポート納品となります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最終納品物は</a:t>
            </a:r>
            <a:r>
              <a:rPr kumimoji="1" lang="en-US" altLang="ja-JP" sz="1400" dirty="0">
                <a:solidFill>
                  <a:srgbClr val="1279BA"/>
                </a:solidFill>
                <a:latin typeface="+mn-ea"/>
              </a:rPr>
              <a:t>PPT</a:t>
            </a:r>
            <a:r>
              <a:rPr kumimoji="1" lang="ja-JP" altLang="en-US" sz="1400" dirty="0">
                <a:solidFill>
                  <a:srgbClr val="1279BA"/>
                </a:solidFill>
                <a:latin typeface="+mn-ea"/>
              </a:rPr>
              <a:t>レポート、</a:t>
            </a:r>
            <a:r>
              <a:rPr kumimoji="1" lang="en-US" altLang="ja-JP" sz="1400" dirty="0">
                <a:solidFill>
                  <a:srgbClr val="1279BA"/>
                </a:solidFill>
                <a:latin typeface="+mn-ea"/>
              </a:rPr>
              <a:t>Excel</a:t>
            </a:r>
            <a:r>
              <a:rPr kumimoji="1" lang="ja-JP" altLang="en-US" sz="1400" dirty="0">
                <a:solidFill>
                  <a:srgbClr val="1279BA"/>
                </a:solidFill>
                <a:latin typeface="+mn-ea"/>
              </a:rPr>
              <a:t>ベース集計表となり、ローデータのご提供はいたしません</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ウェイトバック集計は不可となります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詳細は営業担当者までお問い合わせください</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実施を希望される場合は、事前に営業担当者まで、お問い合わせください</a:t>
            </a:r>
            <a:endParaRPr kumimoji="1" lang="en-US" altLang="ja-JP" sz="1400" dirty="0">
              <a:solidFill>
                <a:srgbClr val="1279BA"/>
              </a:solidFill>
              <a:latin typeface="+mn-ea"/>
            </a:endParaRPr>
          </a:p>
        </p:txBody>
      </p:sp>
      <p:pic>
        <p:nvPicPr>
          <p:cNvPr id="8" name="図 7" descr="テーブル&#10;&#10;自動的に生成された説明">
            <a:extLst>
              <a:ext uri="{FF2B5EF4-FFF2-40B4-BE49-F238E27FC236}">
                <a16:creationId xmlns:a16="http://schemas.microsoft.com/office/drawing/2014/main" id="{F7399C5D-36DF-F873-BDC0-4C11756559E8}"/>
              </a:ext>
            </a:extLst>
          </p:cNvPr>
          <p:cNvPicPr>
            <a:picLocks noChangeAspect="1"/>
          </p:cNvPicPr>
          <p:nvPr/>
        </p:nvPicPr>
        <p:blipFill>
          <a:blip r:embed="rId2"/>
          <a:stretch>
            <a:fillRect/>
          </a:stretch>
        </p:blipFill>
        <p:spPr>
          <a:xfrm>
            <a:off x="5931056" y="3004655"/>
            <a:ext cx="7626181" cy="4837505"/>
          </a:xfrm>
          <a:prstGeom prst="rect">
            <a:avLst/>
          </a:prstGeom>
          <a:ln>
            <a:solidFill>
              <a:schemeClr val="bg1">
                <a:lumMod val="50000"/>
              </a:schemeClr>
            </a:solidFill>
          </a:ln>
        </p:spPr>
      </p:pic>
      <p:sp>
        <p:nvSpPr>
          <p:cNvPr id="9" name="正方形/長方形 8">
            <a:extLst>
              <a:ext uri="{FF2B5EF4-FFF2-40B4-BE49-F238E27FC236}">
                <a16:creationId xmlns:a16="http://schemas.microsoft.com/office/drawing/2014/main" id="{25178957-5061-9CD7-3E6C-419CC6FC0EA5}"/>
              </a:ext>
            </a:extLst>
          </p:cNvPr>
          <p:cNvSpPr/>
          <p:nvPr/>
        </p:nvSpPr>
        <p:spPr>
          <a:xfrm>
            <a:off x="2683467" y="8120012"/>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p>
        </p:txBody>
      </p:sp>
      <p:sp>
        <p:nvSpPr>
          <p:cNvPr id="10" name="テキスト ボックス 9">
            <a:extLst>
              <a:ext uri="{FF2B5EF4-FFF2-40B4-BE49-F238E27FC236}">
                <a16:creationId xmlns:a16="http://schemas.microsoft.com/office/drawing/2014/main" id="{887993BB-AF46-2720-9BB5-F51B1444E852}"/>
              </a:ext>
            </a:extLst>
          </p:cNvPr>
          <p:cNvSpPr txBox="1"/>
          <p:nvPr/>
        </p:nvSpPr>
        <p:spPr>
          <a:xfrm>
            <a:off x="3028002" y="8241095"/>
            <a:ext cx="748923" cy="430887"/>
          </a:xfrm>
          <a:prstGeom prst="rect">
            <a:avLst/>
          </a:prstGeom>
          <a:noFill/>
        </p:spPr>
        <p:txBody>
          <a:bodyPr wrap="none" rtlCol="0">
            <a:spAutoFit/>
          </a:bodyPr>
          <a:lstStyle/>
          <a:p>
            <a:r>
              <a:rPr kumimoji="1" lang="ja-JP" altLang="en-US" sz="2200" dirty="0">
                <a:solidFill>
                  <a:srgbClr val="1279BA"/>
                </a:solidFill>
                <a:latin typeface="+mn-ea"/>
              </a:rPr>
              <a:t>料金</a:t>
            </a:r>
          </a:p>
        </p:txBody>
      </p:sp>
      <p:sp>
        <p:nvSpPr>
          <p:cNvPr id="11" name="テキスト ボックス 10">
            <a:extLst>
              <a:ext uri="{FF2B5EF4-FFF2-40B4-BE49-F238E27FC236}">
                <a16:creationId xmlns:a16="http://schemas.microsoft.com/office/drawing/2014/main" id="{DC829CAC-18FF-1E4B-C9B5-C7AAA3F4D07F}"/>
              </a:ext>
            </a:extLst>
          </p:cNvPr>
          <p:cNvSpPr txBox="1"/>
          <p:nvPr/>
        </p:nvSpPr>
        <p:spPr>
          <a:xfrm>
            <a:off x="3776925" y="8241095"/>
            <a:ext cx="2065075" cy="430887"/>
          </a:xfrm>
          <a:prstGeom prst="rect">
            <a:avLst/>
          </a:prstGeom>
          <a:noFill/>
        </p:spPr>
        <p:txBody>
          <a:bodyPr wrap="square" rtlCol="0">
            <a:spAutoFit/>
          </a:bodyPr>
          <a:lstStyle/>
          <a:p>
            <a:r>
              <a:rPr kumimoji="1" lang="en-US" altLang="ja-JP" sz="2200" dirty="0">
                <a:solidFill>
                  <a:srgbClr val="1279BA"/>
                </a:solidFill>
                <a:latin typeface="+mn-ea"/>
              </a:rPr>
              <a:t>50</a:t>
            </a:r>
            <a:r>
              <a:rPr kumimoji="1" lang="ja-JP" altLang="en-US" sz="2200" dirty="0">
                <a:solidFill>
                  <a:srgbClr val="1279BA"/>
                </a:solidFill>
                <a:latin typeface="+mn-ea"/>
              </a:rPr>
              <a:t>万円</a:t>
            </a:r>
            <a:r>
              <a:rPr kumimoji="1" lang="ja-JP" altLang="en-US" sz="1633" dirty="0">
                <a:solidFill>
                  <a:srgbClr val="1279BA"/>
                </a:solidFill>
                <a:latin typeface="+mn-ea"/>
              </a:rPr>
              <a:t>（税別）</a:t>
            </a:r>
          </a:p>
        </p:txBody>
      </p:sp>
      <p:sp>
        <p:nvSpPr>
          <p:cNvPr id="12" name="テキスト ボックス 11">
            <a:extLst>
              <a:ext uri="{FF2B5EF4-FFF2-40B4-BE49-F238E27FC236}">
                <a16:creationId xmlns:a16="http://schemas.microsoft.com/office/drawing/2014/main" id="{5EFB856A-CD68-30A3-1AF7-373556FA9C5A}"/>
              </a:ext>
            </a:extLst>
          </p:cNvPr>
          <p:cNvSpPr txBox="1"/>
          <p:nvPr/>
        </p:nvSpPr>
        <p:spPr>
          <a:xfrm>
            <a:off x="853043" y="1700357"/>
            <a:ext cx="14319597" cy="707886"/>
          </a:xfrm>
          <a:prstGeom prst="rect">
            <a:avLst/>
          </a:prstGeom>
          <a:noFill/>
        </p:spPr>
        <p:txBody>
          <a:bodyPr wrap="square" rtlCol="0">
            <a:spAutoFit/>
          </a:bodyPr>
          <a:lstStyle/>
          <a:p>
            <a:r>
              <a:rPr kumimoji="1" lang="ja-JP" altLang="en-US" sz="2000" b="1" dirty="0">
                <a:solidFill>
                  <a:srgbClr val="1279BA"/>
                </a:solidFill>
                <a:latin typeface="+mn-ea"/>
              </a:rPr>
              <a:t>ご希望いただいた企業様には別途有償で、提携リサーチ会社に協力いただき、</a:t>
            </a:r>
            <a:endParaRPr kumimoji="1" lang="en-US" altLang="ja-JP" sz="2000" b="1" dirty="0">
              <a:solidFill>
                <a:srgbClr val="1279BA"/>
              </a:solidFill>
              <a:latin typeface="+mn-ea"/>
            </a:endParaRPr>
          </a:p>
          <a:p>
            <a:r>
              <a:rPr kumimoji="1" lang="ja-JP" altLang="en-US" sz="2000" b="1" dirty="0">
                <a:solidFill>
                  <a:srgbClr val="1279BA"/>
                </a:solidFill>
                <a:latin typeface="+mn-ea"/>
              </a:rPr>
              <a:t>「広告到達率」、「好感度」、「利用経験・利用意向」を調査します</a:t>
            </a:r>
            <a:endParaRPr kumimoji="1" lang="en-US" altLang="ja-JP" sz="2000" b="1" dirty="0">
              <a:solidFill>
                <a:srgbClr val="1279BA"/>
              </a:solidFill>
              <a:latin typeface="+mn-ea"/>
            </a:endParaRPr>
          </a:p>
        </p:txBody>
      </p:sp>
    </p:spTree>
    <p:extLst>
      <p:ext uri="{BB962C8B-B14F-4D97-AF65-F5344CB8AC3E}">
        <p14:creationId xmlns:p14="http://schemas.microsoft.com/office/powerpoint/2010/main" val="121217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C981B81-14A8-B74B-AF9B-B8D0FBD93B3B}"/>
              </a:ext>
            </a:extLst>
          </p:cNvPr>
          <p:cNvSpPr>
            <a:spLocks noGrp="1"/>
          </p:cNvSpPr>
          <p:nvPr>
            <p:ph type="title"/>
          </p:nvPr>
        </p:nvSpPr>
        <p:spPr/>
        <p:txBody>
          <a:bodyPr/>
          <a:lstStyle/>
          <a:p>
            <a:r>
              <a:rPr kumimoji="1" lang="ja-JP" altLang="en-US" dirty="0"/>
              <a:t>入稿規定</a:t>
            </a:r>
          </a:p>
        </p:txBody>
      </p:sp>
      <p:sp>
        <p:nvSpPr>
          <p:cNvPr id="4" name="スライド番号プレースホルダー 1">
            <a:extLst>
              <a:ext uri="{FF2B5EF4-FFF2-40B4-BE49-F238E27FC236}">
                <a16:creationId xmlns:a16="http://schemas.microsoft.com/office/drawing/2014/main" id="{5DDEBBC7-0342-A6EF-023E-5AA56DE07B18}"/>
              </a:ext>
            </a:extLst>
          </p:cNvPr>
          <p:cNvSpPr txBox="1">
            <a:spLocks/>
          </p:cNvSpPr>
          <p:nvPr/>
        </p:nvSpPr>
        <p:spPr>
          <a:xfrm>
            <a:off x="17667077" y="9716445"/>
            <a:ext cx="620923" cy="5891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11</a:t>
            </a:fld>
            <a:endParaRPr lang="en-US" sz="1905" dirty="0">
              <a:solidFill>
                <a:srgbClr val="9DCBE3"/>
              </a:solidFill>
              <a:latin typeface="+mj-ea"/>
              <a:ea typeface="+mj-ea"/>
            </a:endParaRPr>
          </a:p>
        </p:txBody>
      </p:sp>
      <p:sp>
        <p:nvSpPr>
          <p:cNvPr id="5" name="正方形/長方形 4">
            <a:extLst>
              <a:ext uri="{FF2B5EF4-FFF2-40B4-BE49-F238E27FC236}">
                <a16:creationId xmlns:a16="http://schemas.microsoft.com/office/drawing/2014/main" id="{B7CF8396-DAFA-4C0E-90C8-B06E353B31B3}"/>
              </a:ext>
            </a:extLst>
          </p:cNvPr>
          <p:cNvSpPr/>
          <p:nvPr/>
        </p:nvSpPr>
        <p:spPr>
          <a:xfrm>
            <a:off x="953103" y="2917081"/>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p>
        </p:txBody>
      </p:sp>
      <p:sp>
        <p:nvSpPr>
          <p:cNvPr id="6" name="テキスト ボックス 5">
            <a:extLst>
              <a:ext uri="{FF2B5EF4-FFF2-40B4-BE49-F238E27FC236}">
                <a16:creationId xmlns:a16="http://schemas.microsoft.com/office/drawing/2014/main" id="{2CC50A54-83BA-8670-84E0-4C38F0F9A707}"/>
              </a:ext>
            </a:extLst>
          </p:cNvPr>
          <p:cNvSpPr txBox="1"/>
          <p:nvPr/>
        </p:nvSpPr>
        <p:spPr>
          <a:xfrm>
            <a:off x="1297630" y="3074010"/>
            <a:ext cx="1877437" cy="430887"/>
          </a:xfrm>
          <a:prstGeom prst="rect">
            <a:avLst/>
          </a:prstGeom>
          <a:noFill/>
        </p:spPr>
        <p:txBody>
          <a:bodyPr wrap="none" rtlCol="0">
            <a:spAutoFit/>
          </a:bodyPr>
          <a:lstStyle/>
          <a:p>
            <a:r>
              <a:rPr kumimoji="1" lang="ja-JP" altLang="en-US" sz="2200" dirty="0">
                <a:solidFill>
                  <a:srgbClr val="1279BA"/>
                </a:solidFill>
                <a:latin typeface="+mn-ea"/>
              </a:rPr>
              <a:t>掲出イメージ</a:t>
            </a:r>
          </a:p>
        </p:txBody>
      </p:sp>
      <p:graphicFrame>
        <p:nvGraphicFramePr>
          <p:cNvPr id="7" name="表 10">
            <a:extLst>
              <a:ext uri="{FF2B5EF4-FFF2-40B4-BE49-F238E27FC236}">
                <a16:creationId xmlns:a16="http://schemas.microsoft.com/office/drawing/2014/main" id="{DB554CE6-B902-4D2B-CE5F-12515C525345}"/>
              </a:ext>
            </a:extLst>
          </p:cNvPr>
          <p:cNvGraphicFramePr>
            <a:graphicFrameLocks noGrp="1"/>
          </p:cNvGraphicFramePr>
          <p:nvPr>
            <p:extLst>
              <p:ext uri="{D42A27DB-BD31-4B8C-83A1-F6EECF244321}">
                <p14:modId xmlns:p14="http://schemas.microsoft.com/office/powerpoint/2010/main" val="3962336827"/>
              </p:ext>
            </p:extLst>
          </p:nvPr>
        </p:nvGraphicFramePr>
        <p:xfrm>
          <a:off x="2274176" y="2934747"/>
          <a:ext cx="14426324" cy="6906491"/>
        </p:xfrm>
        <a:graphic>
          <a:graphicData uri="http://schemas.openxmlformats.org/drawingml/2006/table">
            <a:tbl>
              <a:tblPr firstRow="1" bandRow="1">
                <a:tableStyleId>{5C22544A-7EE6-4342-B048-85BDC9FD1C3A}</a:tableStyleId>
              </a:tblPr>
              <a:tblGrid>
                <a:gridCol w="1375543">
                  <a:extLst>
                    <a:ext uri="{9D8B030D-6E8A-4147-A177-3AD203B41FA5}">
                      <a16:colId xmlns:a16="http://schemas.microsoft.com/office/drawing/2014/main" val="1055802213"/>
                    </a:ext>
                  </a:extLst>
                </a:gridCol>
                <a:gridCol w="6260980">
                  <a:extLst>
                    <a:ext uri="{9D8B030D-6E8A-4147-A177-3AD203B41FA5}">
                      <a16:colId xmlns:a16="http://schemas.microsoft.com/office/drawing/2014/main" val="485718928"/>
                    </a:ext>
                  </a:extLst>
                </a:gridCol>
                <a:gridCol w="6789801">
                  <a:extLst>
                    <a:ext uri="{9D8B030D-6E8A-4147-A177-3AD203B41FA5}">
                      <a16:colId xmlns:a16="http://schemas.microsoft.com/office/drawing/2014/main" val="3907971030"/>
                    </a:ext>
                  </a:extLst>
                </a:gridCol>
              </a:tblGrid>
              <a:tr h="700215">
                <a:tc>
                  <a:txBody>
                    <a:bodyPr/>
                    <a:lstStyle/>
                    <a:p>
                      <a:pPr algn="ctr"/>
                      <a:endParaRPr kumimoji="1" lang="ja-JP" altLang="en-US" sz="1900" b="1" dirty="0">
                        <a:latin typeface="+mn-ea"/>
                        <a:ea typeface="+mn-ea"/>
                      </a:endParaRPr>
                    </a:p>
                  </a:txBody>
                  <a:tcPr marL="124426" marR="124426" marT="62213" marB="62213">
                    <a:lnL w="12700" cmpd="sng">
                      <a:noFill/>
                    </a:lnL>
                    <a:lnR w="12700" cap="flat" cmpd="sng" algn="ctr">
                      <a:solidFill>
                        <a:srgbClr val="357ABA"/>
                      </a:solidFill>
                      <a:prstDash val="solid"/>
                      <a:round/>
                      <a:headEnd type="none" w="med" len="med"/>
                      <a:tailEnd type="none" w="med" len="med"/>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900" b="1" dirty="0">
                          <a:solidFill>
                            <a:srgbClr val="357ABA"/>
                          </a:solidFill>
                          <a:latin typeface="+mn-ea"/>
                          <a:ea typeface="+mn-ea"/>
                        </a:rPr>
                        <a:t>JPN TAXI</a:t>
                      </a:r>
                      <a:endParaRPr kumimoji="1" lang="ja-JP" altLang="en-US" sz="1900" b="1" dirty="0">
                        <a:solidFill>
                          <a:srgbClr val="357ABA"/>
                        </a:solidFill>
                        <a:latin typeface="+mn-ea"/>
                        <a:ea typeface="+mn-ea"/>
                      </a:endParaRPr>
                    </a:p>
                  </a:txBody>
                  <a:tcPr marL="124426" marR="124426" marT="62213" marB="62213" anchor="ct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CCE4EE"/>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lnSpc>
                          <a:spcPct val="100000"/>
                        </a:lnSpc>
                      </a:pPr>
                      <a:r>
                        <a:rPr kumimoji="1" lang="ja-JP" altLang="en-US" sz="1900" b="1" dirty="0">
                          <a:solidFill>
                            <a:srgbClr val="357ABA"/>
                          </a:solidFill>
                          <a:latin typeface="+mn-ea"/>
                          <a:ea typeface="+mn-ea"/>
                        </a:rPr>
                        <a:t>セダンタイプ</a:t>
                      </a:r>
                    </a:p>
                  </a:txBody>
                  <a:tcPr marL="124426" marR="124426" marT="62213" marB="62213" anchor="ctr">
                    <a:lnL w="12700" cap="flat" cmpd="sng" algn="ctr">
                      <a:solidFill>
                        <a:srgbClr val="357ABA"/>
                      </a:solidFill>
                      <a:prstDash val="solid"/>
                      <a:round/>
                      <a:headEnd type="none" w="med" len="med"/>
                      <a:tailEnd type="none" w="med" len="med"/>
                    </a:lnL>
                    <a:lnR w="12700" cmpd="sng">
                      <a:noFill/>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extLst>
                  <a:ext uri="{0D108BD9-81ED-4DB2-BD59-A6C34878D82A}">
                    <a16:rowId xmlns:a16="http://schemas.microsoft.com/office/drawing/2014/main" val="1309630008"/>
                  </a:ext>
                </a:extLst>
              </a:tr>
              <a:tr h="3103138">
                <a:tc>
                  <a:txBody>
                    <a:bodyPr/>
                    <a:lstStyle/>
                    <a:p>
                      <a:pPr algn="ctr"/>
                      <a:r>
                        <a:rPr kumimoji="1" lang="ja-JP" altLang="en-US" sz="1900" b="1" dirty="0">
                          <a:solidFill>
                            <a:srgbClr val="357ABA"/>
                          </a:solidFill>
                          <a:latin typeface="+mn-ea"/>
                          <a:ea typeface="+mn-ea"/>
                        </a:rPr>
                        <a:t>助手席側</a:t>
                      </a:r>
                    </a:p>
                  </a:txBody>
                  <a:tcPr marL="124426" marR="124426" marT="62213" marB="62213"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endParaRPr kumimoji="1" lang="ja-JP" altLang="en-US" sz="1900" b="1" dirty="0">
                        <a:latin typeface="+mn-ea"/>
                        <a:ea typeface="+mn-ea"/>
                      </a:endParaRPr>
                    </a:p>
                  </a:txBody>
                  <a:tcPr marL="124426" marR="124426" marT="62213" marB="62213">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900" b="1" dirty="0">
                        <a:latin typeface="+mn-ea"/>
                        <a:ea typeface="+mn-ea"/>
                      </a:endParaRPr>
                    </a:p>
                  </a:txBody>
                  <a:tcPr marL="124426" marR="124426" marT="62213" marB="62213">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973538"/>
                  </a:ext>
                </a:extLst>
              </a:tr>
              <a:tr h="3103138">
                <a:tc>
                  <a:txBody>
                    <a:bodyPr/>
                    <a:lstStyle/>
                    <a:p>
                      <a:pPr algn="ctr"/>
                      <a:r>
                        <a:rPr kumimoji="1" lang="ja-JP" altLang="en-US" sz="1900" b="1">
                          <a:solidFill>
                            <a:srgbClr val="357ABA"/>
                          </a:solidFill>
                          <a:latin typeface="+mn-ea"/>
                          <a:ea typeface="+mn-ea"/>
                        </a:rPr>
                        <a:t>運転席側</a:t>
                      </a:r>
                    </a:p>
                  </a:txBody>
                  <a:tcPr marL="124426" marR="124426" marT="62213" marB="62213"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4EE"/>
                    </a:solidFill>
                  </a:tcPr>
                </a:tc>
                <a:tc>
                  <a:txBody>
                    <a:bodyPr/>
                    <a:lstStyle/>
                    <a:p>
                      <a:pPr algn="ctr"/>
                      <a:endParaRPr kumimoji="1" lang="ja-JP" altLang="en-US" sz="1900" b="1" dirty="0">
                        <a:latin typeface="+mn-ea"/>
                        <a:ea typeface="+mn-ea"/>
                      </a:endParaRPr>
                    </a:p>
                  </a:txBody>
                  <a:tcPr marL="124426" marR="124426" marT="62213" marB="62213">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900" b="1" dirty="0">
                        <a:latin typeface="+mn-ea"/>
                        <a:ea typeface="+mn-ea"/>
                      </a:endParaRPr>
                    </a:p>
                  </a:txBody>
                  <a:tcPr marL="124426" marR="124426" marT="62213" marB="62213">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171657"/>
                  </a:ext>
                </a:extLst>
              </a:tr>
            </a:tbl>
          </a:graphicData>
        </a:graphic>
      </p:graphicFrame>
      <p:sp>
        <p:nvSpPr>
          <p:cNvPr id="8" name="テキスト ボックス 7">
            <a:extLst>
              <a:ext uri="{FF2B5EF4-FFF2-40B4-BE49-F238E27FC236}">
                <a16:creationId xmlns:a16="http://schemas.microsoft.com/office/drawing/2014/main" id="{1AFF36DD-CE84-D019-ABE6-DD055341D32A}"/>
              </a:ext>
            </a:extLst>
          </p:cNvPr>
          <p:cNvSpPr txBox="1"/>
          <p:nvPr/>
        </p:nvSpPr>
        <p:spPr>
          <a:xfrm>
            <a:off x="953103" y="1510195"/>
            <a:ext cx="10212155" cy="1417439"/>
          </a:xfrm>
          <a:prstGeom prst="rect">
            <a:avLst/>
          </a:prstGeom>
          <a:noFill/>
        </p:spPr>
        <p:txBody>
          <a:bodyPr wrap="none" rtlCol="0">
            <a:spAutoFit/>
          </a:bodyPr>
          <a:lstStyle/>
          <a:p>
            <a:r>
              <a:rPr kumimoji="1" lang="ja-JP" altLang="en-US" sz="2000" b="1" dirty="0">
                <a:solidFill>
                  <a:srgbClr val="1279BA"/>
                </a:solidFill>
                <a:latin typeface="+mn-ea"/>
              </a:rPr>
              <a:t>テンプレートを使用し、</a:t>
            </a:r>
            <a:r>
              <a:rPr kumimoji="1" lang="en-GB" altLang="ja-JP" sz="2000" b="1" dirty="0">
                <a:solidFill>
                  <a:srgbClr val="1279BA"/>
                </a:solidFill>
                <a:latin typeface="+mn-ea"/>
              </a:rPr>
              <a:t>ai</a:t>
            </a:r>
            <a:r>
              <a:rPr kumimoji="1" lang="ja-JP" altLang="en-US" sz="2000" b="1" dirty="0">
                <a:solidFill>
                  <a:srgbClr val="1279BA"/>
                </a:solidFill>
                <a:latin typeface="+mn-ea"/>
              </a:rPr>
              <a:t>と</a:t>
            </a:r>
            <a:r>
              <a:rPr kumimoji="1" lang="en-GB" altLang="ja-JP" sz="2000" b="1" dirty="0">
                <a:solidFill>
                  <a:srgbClr val="1279BA"/>
                </a:solidFill>
                <a:latin typeface="+mn-ea"/>
              </a:rPr>
              <a:t>pdf</a:t>
            </a:r>
            <a:r>
              <a:rPr kumimoji="1" lang="ja-JP" altLang="en-US" sz="2000" b="1" dirty="0">
                <a:solidFill>
                  <a:srgbClr val="1279BA"/>
                </a:solidFill>
                <a:latin typeface="+mn-ea"/>
              </a:rPr>
              <a:t>の形式でご入稿ください</a:t>
            </a:r>
            <a:endParaRPr kumimoji="1" lang="en-US" altLang="ja-JP" sz="2000" b="1" dirty="0">
              <a:solidFill>
                <a:srgbClr val="1279BA"/>
              </a:solidFill>
              <a:latin typeface="+mn-ea"/>
            </a:endParaRPr>
          </a:p>
          <a:p>
            <a:endParaRPr kumimoji="1" lang="en-US" altLang="ja-JP" sz="1089"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車種によって入稿規定が異なるため</a:t>
            </a:r>
            <a:r>
              <a:rPr kumimoji="1" lang="en-GB" altLang="ja-JP" sz="1400" dirty="0">
                <a:solidFill>
                  <a:srgbClr val="1279BA"/>
                </a:solidFill>
                <a:latin typeface="+mn-ea"/>
              </a:rPr>
              <a:t>JPN TAXI</a:t>
            </a:r>
            <a:r>
              <a:rPr kumimoji="1" lang="ja-JP" altLang="en-US" sz="1400" dirty="0">
                <a:solidFill>
                  <a:srgbClr val="1279BA"/>
                </a:solidFill>
                <a:latin typeface="+mn-ea"/>
              </a:rPr>
              <a:t>、セダンタイプそれぞれのテンプレートでの入稿が必要です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色合わせの精度を高めるために入稿時に</a:t>
            </a:r>
            <a:r>
              <a:rPr kumimoji="1" lang="en-US" altLang="ja-JP" sz="1400" dirty="0">
                <a:solidFill>
                  <a:srgbClr val="1279BA"/>
                </a:solidFill>
                <a:latin typeface="+mn-ea"/>
              </a:rPr>
              <a:t>PANTONE</a:t>
            </a:r>
            <a:r>
              <a:rPr kumimoji="1" lang="ja-JP" altLang="en-US" sz="1400" dirty="0">
                <a:solidFill>
                  <a:srgbClr val="1279BA"/>
                </a:solidFill>
                <a:latin typeface="+mn-ea"/>
              </a:rPr>
              <a:t>や</a:t>
            </a:r>
            <a:r>
              <a:rPr kumimoji="1" lang="en-US" altLang="ja-JP" sz="1400" dirty="0">
                <a:solidFill>
                  <a:srgbClr val="1279BA"/>
                </a:solidFill>
                <a:latin typeface="+mn-ea"/>
              </a:rPr>
              <a:t>DIC</a:t>
            </a:r>
            <a:r>
              <a:rPr kumimoji="1" lang="ja-JP" altLang="en-US" sz="1400" dirty="0">
                <a:solidFill>
                  <a:srgbClr val="1279BA"/>
                </a:solidFill>
                <a:latin typeface="+mn-ea"/>
              </a:rPr>
              <a:t>による色指定をいただくか、実際の色サンプルをご共有ください</a:t>
            </a:r>
            <a:endParaRPr kumimoji="1" lang="en-US" altLang="ja-JP" sz="1400" dirty="0">
              <a:solidFill>
                <a:srgbClr val="1279BA"/>
              </a:solidFill>
              <a:latin typeface="+mn-ea"/>
            </a:endParaRPr>
          </a:p>
          <a:p>
            <a:pPr marL="233293" indent="-233293">
              <a:buFont typeface="システムフォント（レギュラー）"/>
              <a:buChar char="※"/>
            </a:pPr>
            <a:endParaRPr kumimoji="1" lang="en-US" altLang="ja-JP" sz="1361" dirty="0">
              <a:solidFill>
                <a:srgbClr val="1279BA"/>
              </a:solidFill>
              <a:latin typeface="+mn-ea"/>
            </a:endParaRPr>
          </a:p>
          <a:p>
            <a:endParaRPr kumimoji="1" lang="ja-JP" altLang="en-US" sz="1361" dirty="0">
              <a:solidFill>
                <a:srgbClr val="1279BA"/>
              </a:solidFill>
              <a:latin typeface="+mn-ea"/>
            </a:endParaRPr>
          </a:p>
        </p:txBody>
      </p:sp>
      <p:pic>
        <p:nvPicPr>
          <p:cNvPr id="9" name="図 8" descr="シルバーの車&#10;&#10;中程度の精度で自動的に生成された説明">
            <a:extLst>
              <a:ext uri="{FF2B5EF4-FFF2-40B4-BE49-F238E27FC236}">
                <a16:creationId xmlns:a16="http://schemas.microsoft.com/office/drawing/2014/main" id="{242F591C-A42C-8426-4A1B-6A0B38CF3AD2}"/>
              </a:ext>
            </a:extLst>
          </p:cNvPr>
          <p:cNvPicPr>
            <a:picLocks noChangeAspect="1"/>
          </p:cNvPicPr>
          <p:nvPr/>
        </p:nvPicPr>
        <p:blipFill rotWithShape="1">
          <a:blip r:embed="rId2"/>
          <a:srcRect b="54683"/>
          <a:stretch/>
        </p:blipFill>
        <p:spPr>
          <a:xfrm>
            <a:off x="4216206" y="4106720"/>
            <a:ext cx="4951153" cy="2281272"/>
          </a:xfrm>
          <a:prstGeom prst="rect">
            <a:avLst/>
          </a:prstGeom>
        </p:spPr>
      </p:pic>
      <p:pic>
        <p:nvPicPr>
          <p:cNvPr id="10" name="図 9" descr="車 が含まれている画像&#10;&#10;自動的に生成された説明">
            <a:extLst>
              <a:ext uri="{FF2B5EF4-FFF2-40B4-BE49-F238E27FC236}">
                <a16:creationId xmlns:a16="http://schemas.microsoft.com/office/drawing/2014/main" id="{A4802670-0B77-609A-9C81-FE1C83B33619}"/>
              </a:ext>
            </a:extLst>
          </p:cNvPr>
          <p:cNvPicPr>
            <a:picLocks noChangeAspect="1"/>
          </p:cNvPicPr>
          <p:nvPr/>
        </p:nvPicPr>
        <p:blipFill rotWithShape="1">
          <a:blip r:embed="rId3"/>
          <a:srcRect b="53429"/>
          <a:stretch/>
        </p:blipFill>
        <p:spPr>
          <a:xfrm>
            <a:off x="10420551" y="4181797"/>
            <a:ext cx="5818421" cy="2278298"/>
          </a:xfrm>
          <a:prstGeom prst="rect">
            <a:avLst/>
          </a:prstGeom>
        </p:spPr>
      </p:pic>
      <p:pic>
        <p:nvPicPr>
          <p:cNvPr id="11" name="図 10" descr="車 が含まれている画像&#10;&#10;自動的に生成された説明">
            <a:extLst>
              <a:ext uri="{FF2B5EF4-FFF2-40B4-BE49-F238E27FC236}">
                <a16:creationId xmlns:a16="http://schemas.microsoft.com/office/drawing/2014/main" id="{9CB050CF-CBCA-801F-F238-4C314EA74968}"/>
              </a:ext>
            </a:extLst>
          </p:cNvPr>
          <p:cNvPicPr>
            <a:picLocks noChangeAspect="1"/>
          </p:cNvPicPr>
          <p:nvPr/>
        </p:nvPicPr>
        <p:blipFill rotWithShape="1">
          <a:blip r:embed="rId3"/>
          <a:srcRect t="52761"/>
          <a:stretch/>
        </p:blipFill>
        <p:spPr>
          <a:xfrm>
            <a:off x="10420550" y="6887837"/>
            <a:ext cx="5818421" cy="2310982"/>
          </a:xfrm>
          <a:prstGeom prst="rect">
            <a:avLst/>
          </a:prstGeom>
        </p:spPr>
      </p:pic>
      <p:pic>
        <p:nvPicPr>
          <p:cNvPr id="12" name="図 11" descr="シルバーの車&#10;&#10;中程度の精度で自動的に生成された説明">
            <a:extLst>
              <a:ext uri="{FF2B5EF4-FFF2-40B4-BE49-F238E27FC236}">
                <a16:creationId xmlns:a16="http://schemas.microsoft.com/office/drawing/2014/main" id="{DCF86B61-4B63-0629-028D-2A75E168EC5F}"/>
              </a:ext>
            </a:extLst>
          </p:cNvPr>
          <p:cNvPicPr>
            <a:picLocks noChangeAspect="1"/>
          </p:cNvPicPr>
          <p:nvPr/>
        </p:nvPicPr>
        <p:blipFill rotWithShape="1">
          <a:blip r:embed="rId2"/>
          <a:srcRect t="52242"/>
          <a:stretch/>
        </p:blipFill>
        <p:spPr>
          <a:xfrm>
            <a:off x="4216206" y="6907035"/>
            <a:ext cx="4951153" cy="2404130"/>
          </a:xfrm>
          <a:prstGeom prst="rect">
            <a:avLst/>
          </a:prstGeom>
        </p:spPr>
      </p:pic>
      <p:pic>
        <p:nvPicPr>
          <p:cNvPr id="13" name="図 12" descr="屋内, 座る, 写真, ブラシ が含まれている画像&#10;&#10;自動的に生成された説明">
            <a:extLst>
              <a:ext uri="{FF2B5EF4-FFF2-40B4-BE49-F238E27FC236}">
                <a16:creationId xmlns:a16="http://schemas.microsoft.com/office/drawing/2014/main" id="{E2FA300C-6DC7-6D71-ED55-34665F018E77}"/>
              </a:ext>
            </a:extLst>
          </p:cNvPr>
          <p:cNvPicPr>
            <a:picLocks noChangeAspect="1"/>
          </p:cNvPicPr>
          <p:nvPr/>
        </p:nvPicPr>
        <p:blipFill>
          <a:blip r:embed="rId4"/>
          <a:stretch>
            <a:fillRect/>
          </a:stretch>
        </p:blipFill>
        <p:spPr>
          <a:xfrm>
            <a:off x="3944803" y="9198819"/>
            <a:ext cx="789181" cy="614947"/>
          </a:xfrm>
          <a:prstGeom prst="rect">
            <a:avLst/>
          </a:prstGeom>
        </p:spPr>
      </p:pic>
      <p:sp>
        <p:nvSpPr>
          <p:cNvPr id="14" name="テキスト ボックス 13">
            <a:extLst>
              <a:ext uri="{FF2B5EF4-FFF2-40B4-BE49-F238E27FC236}">
                <a16:creationId xmlns:a16="http://schemas.microsoft.com/office/drawing/2014/main" id="{5513A831-828F-40B4-02B0-9F600A11A520}"/>
              </a:ext>
            </a:extLst>
          </p:cNvPr>
          <p:cNvSpPr txBox="1"/>
          <p:nvPr/>
        </p:nvSpPr>
        <p:spPr>
          <a:xfrm>
            <a:off x="4848143" y="9165643"/>
            <a:ext cx="4945811" cy="738664"/>
          </a:xfrm>
          <a:prstGeom prst="rect">
            <a:avLst/>
          </a:prstGeom>
          <a:noFill/>
        </p:spPr>
        <p:txBody>
          <a:bodyPr wrap="square" rtlCol="0">
            <a:spAutoFit/>
          </a:bodyPr>
          <a:lstStyle/>
          <a:p>
            <a:r>
              <a:rPr kumimoji="1" lang="ja-JP" altLang="en-US" sz="1400" dirty="0">
                <a:solidFill>
                  <a:srgbClr val="1279BA"/>
                </a:solidFill>
                <a:latin typeface="+mn-ea"/>
              </a:rPr>
              <a:t>車体ドアの</a:t>
            </a:r>
            <a:r>
              <a:rPr kumimoji="1" lang="en-US" altLang="ja-JP" sz="1400" dirty="0">
                <a:solidFill>
                  <a:srgbClr val="1279BA"/>
                </a:solidFill>
                <a:latin typeface="+mn-ea"/>
              </a:rPr>
              <a:t>HYBRID</a:t>
            </a:r>
            <a:r>
              <a:rPr kumimoji="1" lang="ja-JP" altLang="en-US" sz="1400" dirty="0">
                <a:solidFill>
                  <a:srgbClr val="1279BA"/>
                </a:solidFill>
                <a:latin typeface="+mn-ea"/>
              </a:rPr>
              <a:t>のマークの上からラッピングシートを</a:t>
            </a:r>
            <a:endParaRPr kumimoji="1" lang="en-US" altLang="ja-JP" sz="1400" dirty="0">
              <a:solidFill>
                <a:srgbClr val="1279BA"/>
              </a:solidFill>
              <a:latin typeface="+mn-ea"/>
            </a:endParaRPr>
          </a:p>
          <a:p>
            <a:r>
              <a:rPr kumimoji="1" lang="ja-JP" altLang="en-US" sz="1400" dirty="0">
                <a:solidFill>
                  <a:srgbClr val="1279BA"/>
                </a:solidFill>
                <a:latin typeface="+mn-ea"/>
              </a:rPr>
              <a:t>かぶせて貼り付けます</a:t>
            </a:r>
            <a:endParaRPr kumimoji="1" lang="en-US" altLang="ja-JP" sz="1400" dirty="0">
              <a:solidFill>
                <a:srgbClr val="1279BA"/>
              </a:solidFill>
              <a:latin typeface="+mn-ea"/>
            </a:endParaRPr>
          </a:p>
          <a:p>
            <a:r>
              <a:rPr kumimoji="1" lang="en-US" altLang="ja-JP" sz="1400" dirty="0">
                <a:solidFill>
                  <a:srgbClr val="1279BA"/>
                </a:solidFill>
                <a:latin typeface="+mn-ea"/>
              </a:rPr>
              <a:t>※HYBRID</a:t>
            </a:r>
            <a:r>
              <a:rPr kumimoji="1" lang="ja-JP" altLang="en-US" sz="1400" dirty="0">
                <a:solidFill>
                  <a:srgbClr val="1279BA"/>
                </a:solidFill>
                <a:latin typeface="+mn-ea"/>
              </a:rPr>
              <a:t>マークが無い車体の場合もあります</a:t>
            </a:r>
          </a:p>
        </p:txBody>
      </p:sp>
    </p:spTree>
    <p:extLst>
      <p:ext uri="{BB962C8B-B14F-4D97-AF65-F5344CB8AC3E}">
        <p14:creationId xmlns:p14="http://schemas.microsoft.com/office/powerpoint/2010/main" val="47740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AE98436-310A-782C-4D94-3B936AA30D42}"/>
              </a:ext>
            </a:extLst>
          </p:cNvPr>
          <p:cNvSpPr>
            <a:spLocks noGrp="1"/>
          </p:cNvSpPr>
          <p:nvPr>
            <p:ph type="title"/>
          </p:nvPr>
        </p:nvSpPr>
        <p:spPr/>
        <p:txBody>
          <a:bodyPr/>
          <a:lstStyle/>
          <a:p>
            <a:r>
              <a:rPr kumimoji="1" lang="ja-JP" altLang="en-US" dirty="0"/>
              <a:t>出稿スケジュール</a:t>
            </a:r>
          </a:p>
        </p:txBody>
      </p:sp>
      <p:grpSp>
        <p:nvGrpSpPr>
          <p:cNvPr id="4" name="グループ化 3">
            <a:extLst>
              <a:ext uri="{FF2B5EF4-FFF2-40B4-BE49-F238E27FC236}">
                <a16:creationId xmlns:a16="http://schemas.microsoft.com/office/drawing/2014/main" id="{B38CBFD5-2FF7-24B6-9A9E-95F05B8C045E}"/>
              </a:ext>
            </a:extLst>
          </p:cNvPr>
          <p:cNvGrpSpPr/>
          <p:nvPr/>
        </p:nvGrpSpPr>
        <p:grpSpPr>
          <a:xfrm>
            <a:off x="3845870" y="2209020"/>
            <a:ext cx="9072422" cy="5986550"/>
            <a:chOff x="1452323" y="1622708"/>
            <a:chExt cx="6667285" cy="4399491"/>
          </a:xfrm>
        </p:grpSpPr>
        <p:cxnSp>
          <p:nvCxnSpPr>
            <p:cNvPr id="5" name="カギ線コネクタ 73">
              <a:extLst>
                <a:ext uri="{FF2B5EF4-FFF2-40B4-BE49-F238E27FC236}">
                  <a16:creationId xmlns:a16="http://schemas.microsoft.com/office/drawing/2014/main" id="{4DDC85DC-8D1E-39F1-23F4-660959591F1A}"/>
                </a:ext>
              </a:extLst>
            </p:cNvPr>
            <p:cNvCxnSpPr>
              <a:cxnSpLocks/>
            </p:cNvCxnSpPr>
            <p:nvPr/>
          </p:nvCxnSpPr>
          <p:spPr>
            <a:xfrm rot="10800000" flipV="1">
              <a:off x="1452323" y="3826199"/>
              <a:ext cx="648000" cy="2196000"/>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C5F8AFDB-8666-DE08-DC46-D205ADF4C1BB}"/>
                </a:ext>
              </a:extLst>
            </p:cNvPr>
            <p:cNvCxnSpPr/>
            <p:nvPr/>
          </p:nvCxnSpPr>
          <p:spPr>
            <a:xfrm>
              <a:off x="1780990" y="1624666"/>
              <a:ext cx="4140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ED23EB1B-F1F5-66B1-DECF-26934DF71E35}"/>
                </a:ext>
              </a:extLst>
            </p:cNvPr>
            <p:cNvCxnSpPr/>
            <p:nvPr/>
          </p:nvCxnSpPr>
          <p:spPr>
            <a:xfrm>
              <a:off x="2935608" y="6012888"/>
              <a:ext cx="5184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8" name="カギ線コネクタ 77">
              <a:extLst>
                <a:ext uri="{FF2B5EF4-FFF2-40B4-BE49-F238E27FC236}">
                  <a16:creationId xmlns:a16="http://schemas.microsoft.com/office/drawing/2014/main" id="{24CE5BD5-FB69-A50B-6F87-A1864833AE10}"/>
                </a:ext>
              </a:extLst>
            </p:cNvPr>
            <p:cNvCxnSpPr>
              <a:cxnSpLocks/>
            </p:cNvCxnSpPr>
            <p:nvPr/>
          </p:nvCxnSpPr>
          <p:spPr>
            <a:xfrm rot="10800000">
              <a:off x="1462499" y="5938335"/>
              <a:ext cx="1681211" cy="83518"/>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9" name="カギ線コネクタ 56">
              <a:extLst>
                <a:ext uri="{FF2B5EF4-FFF2-40B4-BE49-F238E27FC236}">
                  <a16:creationId xmlns:a16="http://schemas.microsoft.com/office/drawing/2014/main" id="{35FA5B41-2335-7FF2-1BF7-892DB63ADABB}"/>
                </a:ext>
              </a:extLst>
            </p:cNvPr>
            <p:cNvCxnSpPr>
              <a:cxnSpLocks/>
            </p:cNvCxnSpPr>
            <p:nvPr/>
          </p:nvCxnSpPr>
          <p:spPr>
            <a:xfrm>
              <a:off x="5903971" y="1622708"/>
              <a:ext cx="799937" cy="2083246"/>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10" name="カギ線コネクタ 68">
              <a:extLst>
                <a:ext uri="{FF2B5EF4-FFF2-40B4-BE49-F238E27FC236}">
                  <a16:creationId xmlns:a16="http://schemas.microsoft.com/office/drawing/2014/main" id="{57A5A6A4-C908-BD51-CADD-D20D31B55F56}"/>
                </a:ext>
              </a:extLst>
            </p:cNvPr>
            <p:cNvCxnSpPr>
              <a:cxnSpLocks/>
            </p:cNvCxnSpPr>
            <p:nvPr/>
          </p:nvCxnSpPr>
          <p:spPr>
            <a:xfrm flipV="1">
              <a:off x="1957207" y="3435381"/>
              <a:ext cx="4752000" cy="385129"/>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63B143D9-0E1A-E604-6DDB-F7DE65A4DB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6762" t="81065" r="10721" b="11193"/>
          <a:stretch/>
        </p:blipFill>
        <p:spPr>
          <a:xfrm>
            <a:off x="12679093" y="7750281"/>
            <a:ext cx="2017515" cy="881758"/>
          </a:xfrm>
          <a:prstGeom prst="rect">
            <a:avLst/>
          </a:prstGeom>
        </p:spPr>
      </p:pic>
      <p:sp>
        <p:nvSpPr>
          <p:cNvPr id="12" name="スライド番号プレースホルダー 1">
            <a:extLst>
              <a:ext uri="{FF2B5EF4-FFF2-40B4-BE49-F238E27FC236}">
                <a16:creationId xmlns:a16="http://schemas.microsoft.com/office/drawing/2014/main" id="{C5347665-519D-D798-4FF4-FE77F384FFFA}"/>
              </a:ext>
            </a:extLst>
          </p:cNvPr>
          <p:cNvSpPr txBox="1">
            <a:spLocks/>
          </p:cNvSpPr>
          <p:nvPr/>
        </p:nvSpPr>
        <p:spPr>
          <a:xfrm>
            <a:off x="17667077" y="9789522"/>
            <a:ext cx="620923" cy="5360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12</a:t>
            </a:fld>
            <a:endParaRPr lang="en-US" sz="1905" dirty="0">
              <a:solidFill>
                <a:srgbClr val="9DCBE3"/>
              </a:solidFill>
              <a:latin typeface="+mj-ea"/>
              <a:ea typeface="+mj-ea"/>
            </a:endParaRPr>
          </a:p>
        </p:txBody>
      </p:sp>
      <p:sp>
        <p:nvSpPr>
          <p:cNvPr id="13" name="円/楕円 42">
            <a:extLst>
              <a:ext uri="{FF2B5EF4-FFF2-40B4-BE49-F238E27FC236}">
                <a16:creationId xmlns:a16="http://schemas.microsoft.com/office/drawing/2014/main" id="{345C2741-E7BE-923B-CA4B-4F6A48B8651D}"/>
              </a:ext>
            </a:extLst>
          </p:cNvPr>
          <p:cNvSpPr/>
          <p:nvPr/>
        </p:nvSpPr>
        <p:spPr>
          <a:xfrm>
            <a:off x="10269285" y="2906116"/>
            <a:ext cx="1469596" cy="1469596"/>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000" dirty="0">
                <a:latin typeface="+mj-ea"/>
                <a:ea typeface="+mj-ea"/>
              </a:rPr>
              <a:t>3</a:t>
            </a:r>
          </a:p>
          <a:p>
            <a:pPr algn="ctr"/>
            <a:r>
              <a:rPr kumimoji="1" lang="ja-JP" altLang="en-US" sz="3000" dirty="0">
                <a:latin typeface="+mj-ea"/>
                <a:ea typeface="+mj-ea"/>
              </a:rPr>
              <a:t>入稿</a:t>
            </a:r>
          </a:p>
        </p:txBody>
      </p:sp>
      <p:sp>
        <p:nvSpPr>
          <p:cNvPr id="14" name="円/楕円 46">
            <a:extLst>
              <a:ext uri="{FF2B5EF4-FFF2-40B4-BE49-F238E27FC236}">
                <a16:creationId xmlns:a16="http://schemas.microsoft.com/office/drawing/2014/main" id="{C1CEBA73-1089-AB58-4D85-13332B451390}"/>
              </a:ext>
            </a:extLst>
          </p:cNvPr>
          <p:cNvSpPr/>
          <p:nvPr/>
        </p:nvSpPr>
        <p:spPr>
          <a:xfrm>
            <a:off x="6871082" y="4403936"/>
            <a:ext cx="1469596" cy="1469596"/>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000" dirty="0">
                <a:latin typeface="+mj-ea"/>
                <a:ea typeface="+mj-ea"/>
              </a:rPr>
              <a:t>4</a:t>
            </a:r>
          </a:p>
          <a:p>
            <a:pPr algn="ctr"/>
            <a:r>
              <a:rPr kumimoji="1" lang="ja-JP" altLang="en-US" sz="3000" dirty="0">
                <a:latin typeface="+mj-ea"/>
                <a:ea typeface="+mj-ea"/>
              </a:rPr>
              <a:t>最終確認</a:t>
            </a:r>
          </a:p>
        </p:txBody>
      </p:sp>
      <p:sp>
        <p:nvSpPr>
          <p:cNvPr id="15" name="円/楕円 47">
            <a:extLst>
              <a:ext uri="{FF2B5EF4-FFF2-40B4-BE49-F238E27FC236}">
                <a16:creationId xmlns:a16="http://schemas.microsoft.com/office/drawing/2014/main" id="{33578ABC-7BF9-EF18-472E-D48005DB0D01}"/>
              </a:ext>
            </a:extLst>
          </p:cNvPr>
          <p:cNvSpPr/>
          <p:nvPr/>
        </p:nvSpPr>
        <p:spPr>
          <a:xfrm>
            <a:off x="3063277" y="5962566"/>
            <a:ext cx="1469596" cy="1469596"/>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000" dirty="0">
                <a:latin typeface="+mj-ea"/>
                <a:ea typeface="+mj-ea"/>
              </a:rPr>
              <a:t>5</a:t>
            </a:r>
          </a:p>
          <a:p>
            <a:pPr algn="ctr"/>
            <a:r>
              <a:rPr kumimoji="1" lang="ja-JP" altLang="en-US" sz="3000" dirty="0">
                <a:latin typeface="+mj-ea"/>
                <a:ea typeface="+mj-ea"/>
              </a:rPr>
              <a:t>各種申請</a:t>
            </a:r>
          </a:p>
        </p:txBody>
      </p:sp>
      <p:sp>
        <p:nvSpPr>
          <p:cNvPr id="16" name="円/楕円 50">
            <a:extLst>
              <a:ext uri="{FF2B5EF4-FFF2-40B4-BE49-F238E27FC236}">
                <a16:creationId xmlns:a16="http://schemas.microsoft.com/office/drawing/2014/main" id="{82B6DC49-4D1E-860E-12F8-74EE7708602E}"/>
              </a:ext>
            </a:extLst>
          </p:cNvPr>
          <p:cNvSpPr/>
          <p:nvPr/>
        </p:nvSpPr>
        <p:spPr>
          <a:xfrm>
            <a:off x="6886967" y="7363750"/>
            <a:ext cx="1469596" cy="1469596"/>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000" dirty="0">
                <a:latin typeface="+mj-ea"/>
                <a:ea typeface="+mj-ea"/>
              </a:rPr>
              <a:t>6</a:t>
            </a:r>
          </a:p>
          <a:p>
            <a:pPr algn="ctr"/>
            <a:r>
              <a:rPr kumimoji="1" lang="ja-JP" altLang="en-US" sz="3000" dirty="0">
                <a:latin typeface="+mj-ea"/>
                <a:ea typeface="+mj-ea"/>
              </a:rPr>
              <a:t>施工</a:t>
            </a:r>
          </a:p>
        </p:txBody>
      </p:sp>
      <p:sp>
        <p:nvSpPr>
          <p:cNvPr id="17" name="四角形吹き出し 52">
            <a:extLst>
              <a:ext uri="{FF2B5EF4-FFF2-40B4-BE49-F238E27FC236}">
                <a16:creationId xmlns:a16="http://schemas.microsoft.com/office/drawing/2014/main" id="{DBC15798-C38D-9AAD-617F-8FC8A6ED8ADB}"/>
              </a:ext>
            </a:extLst>
          </p:cNvPr>
          <p:cNvSpPr/>
          <p:nvPr/>
        </p:nvSpPr>
        <p:spPr>
          <a:xfrm>
            <a:off x="12179914" y="5018615"/>
            <a:ext cx="3573354" cy="2081315"/>
          </a:xfrm>
          <a:prstGeom prst="wedgeRectCallout">
            <a:avLst>
              <a:gd name="adj1" fmla="val 8890"/>
              <a:gd name="adj2" fmla="val 70071"/>
            </a:avLst>
          </a:prstGeom>
          <a:solidFill>
            <a:srgbClr val="F4E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dirty="0">
                <a:solidFill>
                  <a:srgbClr val="1279BA"/>
                </a:solidFill>
              </a:rPr>
              <a:t>デザイン入稿から</a:t>
            </a:r>
            <a:endParaRPr kumimoji="1" lang="en-US" altLang="ja-JP" sz="3000" dirty="0">
              <a:solidFill>
                <a:srgbClr val="1279BA"/>
              </a:solidFill>
            </a:endParaRPr>
          </a:p>
          <a:p>
            <a:pPr algn="ctr"/>
            <a:endParaRPr kumimoji="1" lang="en-US" altLang="ja-JP" sz="3290" dirty="0">
              <a:solidFill>
                <a:srgbClr val="1279BA"/>
              </a:solidFill>
            </a:endParaRPr>
          </a:p>
          <a:p>
            <a:pPr algn="ctr"/>
            <a:r>
              <a:rPr kumimoji="1" lang="ja-JP" altLang="en-US" sz="3000" dirty="0">
                <a:solidFill>
                  <a:srgbClr val="1279BA"/>
                </a:solidFill>
                <a:latin typeface="メイリオ" panose="020B0604030504040204" pitchFamily="50" charset="-128"/>
                <a:ea typeface="メイリオ" panose="020B0604030504040204" pitchFamily="50" charset="-128"/>
              </a:rPr>
              <a:t>最短</a:t>
            </a:r>
            <a:r>
              <a:rPr kumimoji="1" lang="en-US" altLang="ja-JP" sz="4899" dirty="0">
                <a:solidFill>
                  <a:srgbClr val="1279BA"/>
                </a:solidFill>
                <a:latin typeface="メイリオ" panose="020B0604030504040204" pitchFamily="50" charset="-128"/>
                <a:ea typeface="メイリオ" panose="020B0604030504040204" pitchFamily="50" charset="-128"/>
              </a:rPr>
              <a:t>1.5</a:t>
            </a:r>
            <a:r>
              <a:rPr kumimoji="1" lang="ja-JP" altLang="en-US" sz="4899" dirty="0">
                <a:solidFill>
                  <a:srgbClr val="1279BA"/>
                </a:solidFill>
                <a:latin typeface="メイリオ" panose="020B0604030504040204" pitchFamily="50" charset="-128"/>
                <a:ea typeface="メイリオ" panose="020B0604030504040204" pitchFamily="50" charset="-128"/>
              </a:rPr>
              <a:t>か月</a:t>
            </a:r>
          </a:p>
        </p:txBody>
      </p:sp>
      <p:sp>
        <p:nvSpPr>
          <p:cNvPr id="18" name="テキスト ボックス 17">
            <a:extLst>
              <a:ext uri="{FF2B5EF4-FFF2-40B4-BE49-F238E27FC236}">
                <a16:creationId xmlns:a16="http://schemas.microsoft.com/office/drawing/2014/main" id="{0AF93461-7F41-8840-88F5-7EA9A2F57A97}"/>
              </a:ext>
            </a:extLst>
          </p:cNvPr>
          <p:cNvSpPr txBox="1"/>
          <p:nvPr/>
        </p:nvSpPr>
        <p:spPr>
          <a:xfrm>
            <a:off x="1448346" y="3048000"/>
            <a:ext cx="5114597" cy="1600438"/>
          </a:xfrm>
          <a:prstGeom prst="rect">
            <a:avLst/>
          </a:prstGeom>
          <a:noFill/>
        </p:spPr>
        <p:txBody>
          <a:bodyPr wrap="square" rtlCol="0">
            <a:spAutoFit/>
          </a:bodyPr>
          <a:lstStyle/>
          <a:p>
            <a:r>
              <a:rPr kumimoji="1" lang="ja-JP" altLang="en-US" sz="1400" dirty="0">
                <a:solidFill>
                  <a:srgbClr val="1279BA"/>
                </a:solidFill>
                <a:latin typeface="+mn-ea"/>
              </a:rPr>
              <a:t>実施期間、告知内容、実施台数を</a:t>
            </a:r>
            <a:endParaRPr kumimoji="1" lang="en-US" altLang="ja-JP" sz="1400" dirty="0">
              <a:solidFill>
                <a:srgbClr val="1279BA"/>
              </a:solidFill>
              <a:latin typeface="+mn-ea"/>
            </a:endParaRPr>
          </a:p>
          <a:p>
            <a:r>
              <a:rPr kumimoji="1" lang="ja-JP" altLang="en-US" sz="1400" dirty="0">
                <a:solidFill>
                  <a:srgbClr val="1279BA"/>
                </a:solidFill>
                <a:latin typeface="+mn-ea"/>
              </a:rPr>
              <a:t>決定いただきお申し込みください</a:t>
            </a:r>
            <a:endParaRPr kumimoji="1" lang="en-US" altLang="ja-JP" sz="1400" dirty="0">
              <a:solidFill>
                <a:srgbClr val="1279BA"/>
              </a:solidFill>
              <a:latin typeface="+mn-ea"/>
            </a:endParaRPr>
          </a:p>
          <a:p>
            <a:r>
              <a:rPr kumimoji="1" lang="en-US" altLang="ja-JP" sz="1400" dirty="0">
                <a:solidFill>
                  <a:srgbClr val="1279BA"/>
                </a:solidFill>
                <a:latin typeface="+mn-ea"/>
              </a:rPr>
              <a:t>※</a:t>
            </a:r>
            <a:r>
              <a:rPr kumimoji="1" lang="ja-JP" altLang="en-US" sz="1400" dirty="0">
                <a:solidFill>
                  <a:srgbClr val="1279BA"/>
                </a:solidFill>
                <a:latin typeface="+mn-ea"/>
              </a:rPr>
              <a:t>申込前に、デザイン案をもとにした</a:t>
            </a:r>
            <a:endParaRPr kumimoji="1" lang="en-US" altLang="ja-JP" sz="1400" dirty="0">
              <a:solidFill>
                <a:srgbClr val="1279BA"/>
              </a:solidFill>
              <a:latin typeface="+mn-ea"/>
            </a:endParaRPr>
          </a:p>
          <a:p>
            <a:r>
              <a:rPr kumimoji="1" lang="ja-JP" altLang="en-US" sz="1400" dirty="0">
                <a:solidFill>
                  <a:srgbClr val="1279BA"/>
                </a:solidFill>
                <a:latin typeface="+mn-ea"/>
              </a:rPr>
              <a:t>　実施可否確認が必須となります（約</a:t>
            </a:r>
            <a:r>
              <a:rPr kumimoji="1" lang="en-US" altLang="ja-JP" sz="1400" dirty="0">
                <a:solidFill>
                  <a:srgbClr val="1279BA"/>
                </a:solidFill>
                <a:latin typeface="+mn-ea"/>
              </a:rPr>
              <a:t>1</a:t>
            </a:r>
            <a:r>
              <a:rPr kumimoji="1" lang="ja-JP" altLang="en-US" sz="1400" dirty="0">
                <a:solidFill>
                  <a:srgbClr val="1279BA"/>
                </a:solidFill>
                <a:latin typeface="+mn-ea"/>
              </a:rPr>
              <a:t>週間）</a:t>
            </a:r>
            <a:endParaRPr kumimoji="1" lang="en-US" altLang="ja-JP" sz="1400" dirty="0">
              <a:solidFill>
                <a:srgbClr val="1279BA"/>
              </a:solidFill>
              <a:latin typeface="+mn-ea"/>
            </a:endParaRPr>
          </a:p>
          <a:p>
            <a:r>
              <a:rPr kumimoji="1" lang="en-US" altLang="ja-JP" sz="1400" dirty="0">
                <a:solidFill>
                  <a:srgbClr val="1279BA"/>
                </a:solidFill>
                <a:latin typeface="+mn-ea"/>
              </a:rPr>
              <a:t>※</a:t>
            </a:r>
            <a:r>
              <a:rPr kumimoji="1" lang="ja-JP" altLang="en-US" sz="1400" dirty="0">
                <a:solidFill>
                  <a:srgbClr val="1279BA"/>
                </a:solidFill>
                <a:latin typeface="+mn-ea"/>
              </a:rPr>
              <a:t>スケジュールに関しては申込後に作成させていただきます</a:t>
            </a:r>
            <a:endParaRPr kumimoji="1" lang="en-US" altLang="ja-JP" sz="1400" dirty="0">
              <a:solidFill>
                <a:srgbClr val="1279BA"/>
              </a:solidFill>
              <a:latin typeface="+mn-ea"/>
            </a:endParaRPr>
          </a:p>
          <a:p>
            <a:r>
              <a:rPr kumimoji="1" lang="en-US" altLang="ja-JP" sz="1400" dirty="0">
                <a:solidFill>
                  <a:srgbClr val="1279BA"/>
                </a:solidFill>
                <a:latin typeface="+mn-ea"/>
              </a:rPr>
              <a:t>※</a:t>
            </a:r>
            <a:r>
              <a:rPr kumimoji="1" lang="ja-JP" altLang="en-US" sz="1400" dirty="0">
                <a:solidFill>
                  <a:srgbClr val="1279BA"/>
                </a:solidFill>
                <a:latin typeface="+mn-ea"/>
              </a:rPr>
              <a:t>申込の際は</a:t>
            </a:r>
            <a:r>
              <a:rPr kumimoji="1" lang="en-US" altLang="ja-JP" sz="1400" dirty="0">
                <a:solidFill>
                  <a:srgbClr val="1279BA"/>
                </a:solidFill>
                <a:latin typeface="+mn-ea"/>
              </a:rPr>
              <a:t>HP </a:t>
            </a:r>
            <a:r>
              <a:rPr kumimoji="1" lang="ja-JP" altLang="en-US" sz="1400" dirty="0">
                <a:solidFill>
                  <a:srgbClr val="1279BA"/>
                </a:solidFill>
                <a:latin typeface="+mn-ea"/>
              </a:rPr>
              <a:t>内にある広告掲載規約を必ずご確認ください</a:t>
            </a:r>
            <a:endParaRPr kumimoji="1" lang="en-US" altLang="ja-JP" sz="1400" dirty="0">
              <a:solidFill>
                <a:srgbClr val="1279BA"/>
              </a:solidFill>
              <a:latin typeface="+mn-ea"/>
            </a:endParaRPr>
          </a:p>
          <a:p>
            <a:r>
              <a:rPr kumimoji="1" lang="ja-JP" altLang="en-US" sz="1400" dirty="0">
                <a:solidFill>
                  <a:srgbClr val="1279BA"/>
                </a:solidFill>
                <a:latin typeface="+mn-ea"/>
              </a:rPr>
              <a:t>　</a:t>
            </a:r>
            <a:r>
              <a:rPr kumimoji="1" lang="en-US" altLang="ja-JP" sz="1400" dirty="0">
                <a:solidFill>
                  <a:srgbClr val="1279BA"/>
                </a:solidFill>
                <a:latin typeface="+mn-ea"/>
              </a:rPr>
              <a:t>https://www.taxiseal.jp/terms/ </a:t>
            </a:r>
          </a:p>
        </p:txBody>
      </p:sp>
      <p:sp>
        <p:nvSpPr>
          <p:cNvPr id="19" name="テキスト ボックス 18">
            <a:extLst>
              <a:ext uri="{FF2B5EF4-FFF2-40B4-BE49-F238E27FC236}">
                <a16:creationId xmlns:a16="http://schemas.microsoft.com/office/drawing/2014/main" id="{63A50A60-EA52-0D27-7D7D-F0B1D4406D61}"/>
              </a:ext>
            </a:extLst>
          </p:cNvPr>
          <p:cNvSpPr txBox="1"/>
          <p:nvPr/>
        </p:nvSpPr>
        <p:spPr>
          <a:xfrm>
            <a:off x="6568320" y="2972661"/>
            <a:ext cx="3576486" cy="523220"/>
          </a:xfrm>
          <a:prstGeom prst="rect">
            <a:avLst/>
          </a:prstGeom>
          <a:noFill/>
        </p:spPr>
        <p:txBody>
          <a:bodyPr wrap="square" rtlCol="0">
            <a:spAutoFit/>
          </a:bodyPr>
          <a:lstStyle/>
          <a:p>
            <a:r>
              <a:rPr kumimoji="1" lang="ja-JP" altLang="en-US" sz="1400" dirty="0">
                <a:solidFill>
                  <a:srgbClr val="1279BA"/>
                </a:solidFill>
                <a:latin typeface="+mn-ea"/>
              </a:rPr>
              <a:t>お申し込みいただいた内容をもとに、</a:t>
            </a:r>
            <a:endParaRPr kumimoji="1" lang="en-US" altLang="ja-JP" sz="1400" dirty="0">
              <a:solidFill>
                <a:srgbClr val="1279BA"/>
              </a:solidFill>
              <a:latin typeface="+mn-ea"/>
            </a:endParaRPr>
          </a:p>
          <a:p>
            <a:r>
              <a:rPr kumimoji="1" lang="ja-JP" altLang="en-US" sz="1400" dirty="0">
                <a:solidFill>
                  <a:srgbClr val="1279BA"/>
                </a:solidFill>
                <a:latin typeface="+mn-ea"/>
              </a:rPr>
              <a:t>対応可能なタクシー会社を調整いたします</a:t>
            </a:r>
          </a:p>
        </p:txBody>
      </p:sp>
      <p:sp>
        <p:nvSpPr>
          <p:cNvPr id="20" name="テキスト ボックス 19">
            <a:extLst>
              <a:ext uri="{FF2B5EF4-FFF2-40B4-BE49-F238E27FC236}">
                <a16:creationId xmlns:a16="http://schemas.microsoft.com/office/drawing/2014/main" id="{679EF2BE-5F17-B7E6-90B5-82C2EBF25525}"/>
              </a:ext>
            </a:extLst>
          </p:cNvPr>
          <p:cNvSpPr txBox="1"/>
          <p:nvPr/>
        </p:nvSpPr>
        <p:spPr>
          <a:xfrm>
            <a:off x="12026815" y="3035551"/>
            <a:ext cx="5640262" cy="1384995"/>
          </a:xfrm>
          <a:prstGeom prst="rect">
            <a:avLst/>
          </a:prstGeom>
          <a:noFill/>
        </p:spPr>
        <p:txBody>
          <a:bodyPr wrap="square" rtlCol="0">
            <a:spAutoFit/>
          </a:bodyPr>
          <a:lstStyle/>
          <a:p>
            <a:r>
              <a:rPr kumimoji="1" lang="ja-JP" altLang="en-US" sz="1400" dirty="0">
                <a:solidFill>
                  <a:srgbClr val="1279BA"/>
                </a:solidFill>
                <a:latin typeface="+mn-ea"/>
              </a:rPr>
              <a:t>タクシーにラッピングするデザインデータをご入稿ください</a:t>
            </a:r>
            <a:endParaRPr kumimoji="1" lang="en-US" altLang="ja-JP" sz="1400" dirty="0">
              <a:solidFill>
                <a:srgbClr val="1279BA"/>
              </a:solidFill>
              <a:latin typeface="+mn-ea"/>
            </a:endParaRPr>
          </a:p>
          <a:p>
            <a:r>
              <a:rPr kumimoji="1" lang="ja-JP" altLang="en-US" sz="1400" dirty="0">
                <a:solidFill>
                  <a:srgbClr val="1279BA"/>
                </a:solidFill>
                <a:latin typeface="+mn-ea"/>
              </a:rPr>
              <a:t>最終入稿前の仮考査も可能です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考査、各種手続の結果次第で修正いただく可能性があります</a:t>
            </a:r>
            <a:endParaRPr kumimoji="1" lang="en-US" altLang="ja-JP" sz="1400" dirty="0">
              <a:solidFill>
                <a:srgbClr val="1279BA"/>
              </a:solidFill>
              <a:latin typeface="+mn-ea"/>
            </a:endParaRPr>
          </a:p>
          <a:p>
            <a:pPr marL="233293" indent="-233293">
              <a:buFont typeface="システムフォント（レギュラー）"/>
              <a:buChar char="※"/>
            </a:pPr>
            <a:r>
              <a:rPr kumimoji="1" lang="en-US" altLang="ja-JP" sz="1400" dirty="0">
                <a:solidFill>
                  <a:srgbClr val="1279BA"/>
                </a:solidFill>
                <a:latin typeface="+mn-ea"/>
              </a:rPr>
              <a:t>1/2</a:t>
            </a:r>
            <a:r>
              <a:rPr kumimoji="1" lang="ja-JP" altLang="en-US" sz="1400" dirty="0">
                <a:solidFill>
                  <a:srgbClr val="1279BA"/>
                </a:solidFill>
                <a:latin typeface="+mn-ea"/>
              </a:rPr>
              <a:t>で印刷したもので確認いただく色校正が一度可能です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申込後のデザインデータのやりとりに関しましては</a:t>
            </a:r>
            <a:endParaRPr kumimoji="1" lang="en-US" altLang="ja-JP" sz="1400" dirty="0">
              <a:solidFill>
                <a:srgbClr val="1279BA"/>
              </a:solidFill>
              <a:latin typeface="+mn-ea"/>
            </a:endParaRPr>
          </a:p>
          <a:p>
            <a:r>
              <a:rPr kumimoji="1" lang="ja-JP" altLang="en-US" sz="1400" dirty="0">
                <a:solidFill>
                  <a:srgbClr val="1279BA"/>
                </a:solidFill>
                <a:latin typeface="+mn-ea"/>
              </a:rPr>
              <a:t>　 株式会社</a:t>
            </a:r>
            <a:r>
              <a:rPr kumimoji="1" lang="en-US" altLang="ja-JP" sz="1400" dirty="0">
                <a:solidFill>
                  <a:srgbClr val="1279BA"/>
                </a:solidFill>
                <a:latin typeface="+mn-ea"/>
              </a:rPr>
              <a:t>ado</a:t>
            </a:r>
            <a:r>
              <a:rPr kumimoji="1" lang="ja-JP" altLang="en-US" sz="1400" dirty="0">
                <a:solidFill>
                  <a:srgbClr val="1279BA"/>
                </a:solidFill>
                <a:latin typeface="+mn-ea"/>
              </a:rPr>
              <a:t>と行っていただきます</a:t>
            </a:r>
          </a:p>
        </p:txBody>
      </p:sp>
      <p:sp>
        <p:nvSpPr>
          <p:cNvPr id="21" name="テキスト ボックス 20">
            <a:extLst>
              <a:ext uri="{FF2B5EF4-FFF2-40B4-BE49-F238E27FC236}">
                <a16:creationId xmlns:a16="http://schemas.microsoft.com/office/drawing/2014/main" id="{5CEF586D-8F85-DE31-5486-D8425131E07D}"/>
              </a:ext>
            </a:extLst>
          </p:cNvPr>
          <p:cNvSpPr txBox="1"/>
          <p:nvPr/>
        </p:nvSpPr>
        <p:spPr>
          <a:xfrm>
            <a:off x="6807582" y="5959459"/>
            <a:ext cx="3073965" cy="523220"/>
          </a:xfrm>
          <a:prstGeom prst="rect">
            <a:avLst/>
          </a:prstGeom>
          <a:noFill/>
        </p:spPr>
        <p:txBody>
          <a:bodyPr wrap="square" rtlCol="0">
            <a:spAutoFit/>
          </a:bodyPr>
          <a:lstStyle/>
          <a:p>
            <a:r>
              <a:rPr kumimoji="1" lang="ja-JP" altLang="en-US" sz="1400" dirty="0">
                <a:solidFill>
                  <a:srgbClr val="1279BA"/>
                </a:solidFill>
                <a:latin typeface="+mn-ea"/>
              </a:rPr>
              <a:t>入稿いただいたデザインの</a:t>
            </a:r>
            <a:endParaRPr kumimoji="1" lang="en-US" altLang="ja-JP" sz="1400" dirty="0">
              <a:solidFill>
                <a:srgbClr val="1279BA"/>
              </a:solidFill>
              <a:latin typeface="+mn-ea"/>
            </a:endParaRPr>
          </a:p>
          <a:p>
            <a:r>
              <a:rPr kumimoji="1" lang="ja-JP" altLang="en-US" sz="1400" dirty="0">
                <a:solidFill>
                  <a:srgbClr val="1279BA"/>
                </a:solidFill>
                <a:latin typeface="+mn-ea"/>
              </a:rPr>
              <a:t>クリエイティブ最終確認を行います</a:t>
            </a:r>
          </a:p>
        </p:txBody>
      </p:sp>
      <p:sp>
        <p:nvSpPr>
          <p:cNvPr id="22" name="テキスト ボックス 21">
            <a:extLst>
              <a:ext uri="{FF2B5EF4-FFF2-40B4-BE49-F238E27FC236}">
                <a16:creationId xmlns:a16="http://schemas.microsoft.com/office/drawing/2014/main" id="{D2C7BC7B-CD91-CC9D-047F-0E95A585D7EC}"/>
              </a:ext>
            </a:extLst>
          </p:cNvPr>
          <p:cNvSpPr txBox="1"/>
          <p:nvPr/>
        </p:nvSpPr>
        <p:spPr>
          <a:xfrm>
            <a:off x="4532883" y="6609904"/>
            <a:ext cx="4033969" cy="523220"/>
          </a:xfrm>
          <a:prstGeom prst="rect">
            <a:avLst/>
          </a:prstGeom>
          <a:noFill/>
        </p:spPr>
        <p:txBody>
          <a:bodyPr wrap="square" rtlCol="0">
            <a:spAutoFit/>
          </a:bodyPr>
          <a:lstStyle/>
          <a:p>
            <a:r>
              <a:rPr kumimoji="1" lang="ja-JP" altLang="en-US" sz="1400" dirty="0">
                <a:solidFill>
                  <a:srgbClr val="1279BA"/>
                </a:solidFill>
                <a:latin typeface="+mn-ea"/>
              </a:rPr>
              <a:t>入稿いただいたデザインで協会への</a:t>
            </a:r>
            <a:endParaRPr kumimoji="1" lang="en-US" altLang="ja-JP" sz="1400" dirty="0">
              <a:solidFill>
                <a:srgbClr val="1279BA"/>
              </a:solidFill>
              <a:latin typeface="+mn-ea"/>
            </a:endParaRPr>
          </a:p>
          <a:p>
            <a:r>
              <a:rPr kumimoji="1" lang="ja-JP" altLang="en-US" sz="1400" dirty="0">
                <a:solidFill>
                  <a:srgbClr val="1279BA"/>
                </a:solidFill>
                <a:latin typeface="+mn-ea"/>
              </a:rPr>
              <a:t>デザイン審査、行政への許可申請等を行います</a:t>
            </a:r>
          </a:p>
        </p:txBody>
      </p:sp>
      <p:sp>
        <p:nvSpPr>
          <p:cNvPr id="23" name="テキスト ボックス 22">
            <a:extLst>
              <a:ext uri="{FF2B5EF4-FFF2-40B4-BE49-F238E27FC236}">
                <a16:creationId xmlns:a16="http://schemas.microsoft.com/office/drawing/2014/main" id="{C1652A62-45C8-12C0-36F3-D1B3D155DA2B}"/>
              </a:ext>
            </a:extLst>
          </p:cNvPr>
          <p:cNvSpPr txBox="1"/>
          <p:nvPr/>
        </p:nvSpPr>
        <p:spPr>
          <a:xfrm>
            <a:off x="5924108" y="8876480"/>
            <a:ext cx="4345176" cy="711733"/>
          </a:xfrm>
          <a:prstGeom prst="rect">
            <a:avLst/>
          </a:prstGeom>
          <a:noFill/>
        </p:spPr>
        <p:txBody>
          <a:bodyPr wrap="square" rtlCol="0">
            <a:spAutoFit/>
          </a:bodyPr>
          <a:lstStyle/>
          <a:p>
            <a:r>
              <a:rPr kumimoji="1" lang="ja-JP" altLang="en-US" sz="1400" dirty="0">
                <a:solidFill>
                  <a:srgbClr val="1279BA"/>
                </a:solidFill>
                <a:latin typeface="+mn-ea"/>
              </a:rPr>
              <a:t>タクシーの車体に印刷したシートを貼り付けます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実施台数によって施行日数が変動します</a:t>
            </a:r>
          </a:p>
          <a:p>
            <a:endParaRPr kumimoji="1" lang="ja-JP" altLang="en-US" sz="1225" dirty="0">
              <a:solidFill>
                <a:srgbClr val="1279BA"/>
              </a:solidFill>
              <a:latin typeface="+mn-ea"/>
            </a:endParaRPr>
          </a:p>
        </p:txBody>
      </p:sp>
      <p:sp>
        <p:nvSpPr>
          <p:cNvPr id="24" name="テキスト ボックス 23">
            <a:extLst>
              <a:ext uri="{FF2B5EF4-FFF2-40B4-BE49-F238E27FC236}">
                <a16:creationId xmlns:a16="http://schemas.microsoft.com/office/drawing/2014/main" id="{9C65940F-0B88-ACDC-6738-F9C02DA3391C}"/>
              </a:ext>
            </a:extLst>
          </p:cNvPr>
          <p:cNvSpPr txBox="1"/>
          <p:nvPr/>
        </p:nvSpPr>
        <p:spPr>
          <a:xfrm>
            <a:off x="10844051" y="7974534"/>
            <a:ext cx="2163191" cy="553998"/>
          </a:xfrm>
          <a:prstGeom prst="rect">
            <a:avLst/>
          </a:prstGeom>
          <a:noFill/>
        </p:spPr>
        <p:txBody>
          <a:bodyPr wrap="square" rtlCol="0">
            <a:spAutoFit/>
          </a:bodyPr>
          <a:lstStyle/>
          <a:p>
            <a:r>
              <a:rPr kumimoji="1" lang="ja-JP" altLang="en-US" sz="3000" dirty="0">
                <a:solidFill>
                  <a:srgbClr val="1279BA"/>
                </a:solidFill>
                <a:latin typeface="+mn-ea"/>
              </a:rPr>
              <a:t>走行開始</a:t>
            </a:r>
          </a:p>
        </p:txBody>
      </p:sp>
      <p:sp>
        <p:nvSpPr>
          <p:cNvPr id="25" name="テキスト ボックス 24">
            <a:extLst>
              <a:ext uri="{FF2B5EF4-FFF2-40B4-BE49-F238E27FC236}">
                <a16:creationId xmlns:a16="http://schemas.microsoft.com/office/drawing/2014/main" id="{D0AFE567-9182-FE5F-F1CB-8885233783F1}"/>
              </a:ext>
            </a:extLst>
          </p:cNvPr>
          <p:cNvSpPr txBox="1"/>
          <p:nvPr/>
        </p:nvSpPr>
        <p:spPr>
          <a:xfrm>
            <a:off x="10697655" y="8683885"/>
            <a:ext cx="7364721" cy="1169551"/>
          </a:xfrm>
          <a:prstGeom prst="rect">
            <a:avLst/>
          </a:prstGeom>
          <a:noFill/>
        </p:spPr>
        <p:txBody>
          <a:bodyPr wrap="square" rtlCol="0">
            <a:spAutoFit/>
          </a:bodyPr>
          <a:lstStyle/>
          <a:p>
            <a:pPr marL="233293" indent="-233293">
              <a:buFont typeface="システムフォント（レギュラー）"/>
              <a:buChar char="※"/>
            </a:pPr>
            <a:r>
              <a:rPr kumimoji="1" lang="ja-JP" altLang="en-US" sz="1400" dirty="0">
                <a:solidFill>
                  <a:srgbClr val="1279BA"/>
                </a:solidFill>
                <a:latin typeface="+mn-ea"/>
              </a:rPr>
              <a:t>施工の兼ね合いで、実施台数によっては走行開始日より</a:t>
            </a:r>
            <a:endParaRPr kumimoji="1" lang="en-US" altLang="ja-JP" sz="1400" dirty="0">
              <a:solidFill>
                <a:srgbClr val="1279BA"/>
              </a:solidFill>
              <a:latin typeface="+mn-ea"/>
            </a:endParaRPr>
          </a:p>
          <a:p>
            <a:r>
              <a:rPr kumimoji="1" lang="en-US" altLang="ja-JP" sz="1400" dirty="0">
                <a:solidFill>
                  <a:srgbClr val="1279BA"/>
                </a:solidFill>
                <a:latin typeface="+mn-ea"/>
              </a:rPr>
              <a:t>    </a:t>
            </a:r>
            <a:r>
              <a:rPr kumimoji="1" lang="ja-JP" altLang="en-US" sz="1400" dirty="0">
                <a:solidFill>
                  <a:srgbClr val="1279BA"/>
                </a:solidFill>
                <a:latin typeface="+mn-ea"/>
              </a:rPr>
              <a:t>数日前倒しとなる可能性がございます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走行終了日から剥離期間に入るため、</a:t>
            </a:r>
            <a:endParaRPr kumimoji="1" lang="en-US" altLang="ja-JP" sz="1400" dirty="0">
              <a:solidFill>
                <a:srgbClr val="1279BA"/>
              </a:solidFill>
              <a:latin typeface="+mn-ea"/>
            </a:endParaRPr>
          </a:p>
          <a:p>
            <a:r>
              <a:rPr kumimoji="1" lang="en-US" altLang="ja-JP" sz="1400" dirty="0">
                <a:solidFill>
                  <a:srgbClr val="1279BA"/>
                </a:solidFill>
                <a:latin typeface="+mn-ea"/>
              </a:rPr>
              <a:t>    </a:t>
            </a:r>
            <a:r>
              <a:rPr kumimoji="1" lang="ja-JP" altLang="en-US" sz="1400" dirty="0">
                <a:solidFill>
                  <a:srgbClr val="1279BA"/>
                </a:solidFill>
                <a:latin typeface="+mn-ea"/>
              </a:rPr>
              <a:t>走行終了日後も実施台数によって数日間の走行が想定されます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実施期間終了後</a:t>
            </a:r>
            <a:r>
              <a:rPr kumimoji="1" lang="en-US" altLang="ja-JP" sz="1400" dirty="0">
                <a:solidFill>
                  <a:srgbClr val="1279BA"/>
                </a:solidFill>
                <a:latin typeface="+mn-ea"/>
              </a:rPr>
              <a:t>1</a:t>
            </a:r>
            <a:r>
              <a:rPr kumimoji="1" lang="ja-JP" altLang="en-US" sz="1400" dirty="0">
                <a:solidFill>
                  <a:srgbClr val="1279BA"/>
                </a:solidFill>
                <a:latin typeface="+mn-ea"/>
              </a:rPr>
              <a:t>週間程度で剥離が完了しますが、剥離の完了報告は行いません</a:t>
            </a:r>
          </a:p>
        </p:txBody>
      </p:sp>
      <p:sp>
        <p:nvSpPr>
          <p:cNvPr id="49" name="円/楕円 40">
            <a:extLst>
              <a:ext uri="{FF2B5EF4-FFF2-40B4-BE49-F238E27FC236}">
                <a16:creationId xmlns:a16="http://schemas.microsoft.com/office/drawing/2014/main" id="{02D8D1DB-4C1B-97FB-3BCE-CCE9E299348D}"/>
              </a:ext>
            </a:extLst>
          </p:cNvPr>
          <p:cNvSpPr/>
          <p:nvPr/>
        </p:nvSpPr>
        <p:spPr>
          <a:xfrm>
            <a:off x="6867505" y="1436521"/>
            <a:ext cx="1469596" cy="1469596"/>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000" dirty="0">
                <a:latin typeface="+mj-ea"/>
                <a:ea typeface="+mj-ea"/>
              </a:rPr>
              <a:t>2</a:t>
            </a:r>
          </a:p>
          <a:p>
            <a:pPr algn="ctr"/>
            <a:r>
              <a:rPr kumimoji="1" lang="ja-JP" altLang="en-US" sz="3000" dirty="0">
                <a:latin typeface="+mj-ea"/>
                <a:ea typeface="+mj-ea"/>
              </a:rPr>
              <a:t>調整</a:t>
            </a:r>
          </a:p>
        </p:txBody>
      </p:sp>
      <p:sp>
        <p:nvSpPr>
          <p:cNvPr id="51" name="円/楕円 5">
            <a:extLst>
              <a:ext uri="{FF2B5EF4-FFF2-40B4-BE49-F238E27FC236}">
                <a16:creationId xmlns:a16="http://schemas.microsoft.com/office/drawing/2014/main" id="{F465B5EA-72F1-928A-C6FC-FEAC23031F10}"/>
              </a:ext>
            </a:extLst>
          </p:cNvPr>
          <p:cNvSpPr/>
          <p:nvPr/>
        </p:nvSpPr>
        <p:spPr>
          <a:xfrm>
            <a:off x="3184139" y="1436521"/>
            <a:ext cx="1469596" cy="1469596"/>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000" dirty="0">
                <a:latin typeface="+mj-ea"/>
                <a:ea typeface="+mj-ea"/>
              </a:rPr>
              <a:t>1</a:t>
            </a:r>
          </a:p>
          <a:p>
            <a:pPr algn="ctr"/>
            <a:r>
              <a:rPr kumimoji="1" lang="ja-JP" altLang="en-US" sz="3000" dirty="0">
                <a:latin typeface="+mj-ea"/>
                <a:ea typeface="+mj-ea"/>
              </a:rPr>
              <a:t>申込</a:t>
            </a:r>
          </a:p>
        </p:txBody>
      </p:sp>
    </p:spTree>
    <p:extLst>
      <p:ext uri="{BB962C8B-B14F-4D97-AF65-F5344CB8AC3E}">
        <p14:creationId xmlns:p14="http://schemas.microsoft.com/office/powerpoint/2010/main" val="47780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CA99-5D21-74D6-13F4-578507DEC27E}"/>
            </a:ext>
          </a:extLst>
        </p:cNvPr>
        <p:cNvGrpSpPr/>
        <p:nvPr/>
      </p:nvGrpSpPr>
      <p:grpSpPr>
        <a:xfrm>
          <a:off x="0" y="0"/>
          <a:ext cx="0" cy="0"/>
          <a:chOff x="0" y="0"/>
          <a:chExt cx="0" cy="0"/>
        </a:xfrm>
      </p:grpSpPr>
      <p:pic>
        <p:nvPicPr>
          <p:cNvPr id="3" name="図 2" descr="モニター画面に映る文字&#10;&#10;低い精度で自動的に生成された説明">
            <a:extLst>
              <a:ext uri="{FF2B5EF4-FFF2-40B4-BE49-F238E27FC236}">
                <a16:creationId xmlns:a16="http://schemas.microsoft.com/office/drawing/2014/main" id="{538DA8C8-BC51-9A3A-6DD1-98CED0B3D43A}"/>
              </a:ext>
            </a:extLst>
          </p:cNvPr>
          <p:cNvPicPr>
            <a:picLocks noChangeAspect="1"/>
          </p:cNvPicPr>
          <p:nvPr/>
        </p:nvPicPr>
        <p:blipFill>
          <a:blip r:embed="rId2"/>
          <a:stretch>
            <a:fillRect/>
          </a:stretch>
        </p:blipFill>
        <p:spPr>
          <a:xfrm>
            <a:off x="6313410" y="4486556"/>
            <a:ext cx="5581384" cy="1953484"/>
          </a:xfrm>
          <a:prstGeom prst="rect">
            <a:avLst/>
          </a:prstGeom>
        </p:spPr>
      </p:pic>
      <p:sp>
        <p:nvSpPr>
          <p:cNvPr id="5" name="テキスト ボックス 4">
            <a:extLst>
              <a:ext uri="{FF2B5EF4-FFF2-40B4-BE49-F238E27FC236}">
                <a16:creationId xmlns:a16="http://schemas.microsoft.com/office/drawing/2014/main" id="{BF2F813A-6537-92F5-D331-CBF8E6519223}"/>
              </a:ext>
            </a:extLst>
          </p:cNvPr>
          <p:cNvSpPr txBox="1"/>
          <p:nvPr/>
        </p:nvSpPr>
        <p:spPr>
          <a:xfrm>
            <a:off x="8229667" y="6475590"/>
            <a:ext cx="2143524" cy="343620"/>
          </a:xfrm>
          <a:prstGeom prst="rect">
            <a:avLst/>
          </a:prstGeom>
          <a:noFill/>
        </p:spPr>
        <p:txBody>
          <a:bodyPr wrap="square" rtlCol="0">
            <a:spAutoFit/>
          </a:bodyPr>
          <a:lstStyle/>
          <a:p>
            <a:r>
              <a:rPr kumimoji="1" lang="ja-JP" altLang="en-US" sz="1633" dirty="0">
                <a:solidFill>
                  <a:srgbClr val="569FCD"/>
                </a:solidFill>
                <a:latin typeface="+mn-ea"/>
              </a:rPr>
              <a:t>株式会社</a:t>
            </a:r>
            <a:r>
              <a:rPr kumimoji="1" lang="en-US" altLang="ja-JP" sz="1633" dirty="0">
                <a:solidFill>
                  <a:srgbClr val="569FCD"/>
                </a:solidFill>
                <a:latin typeface="+mn-ea"/>
              </a:rPr>
              <a:t> IRIS</a:t>
            </a:r>
            <a:endParaRPr kumimoji="1" lang="ja-JP" altLang="en-US" sz="1633" dirty="0">
              <a:solidFill>
                <a:srgbClr val="569FCD"/>
              </a:solidFill>
              <a:latin typeface="+mn-ea"/>
            </a:endParaRPr>
          </a:p>
        </p:txBody>
      </p:sp>
    </p:spTree>
    <p:extLst>
      <p:ext uri="{BB962C8B-B14F-4D97-AF65-F5344CB8AC3E}">
        <p14:creationId xmlns:p14="http://schemas.microsoft.com/office/powerpoint/2010/main" val="190535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202C60D-BD38-1F60-EB3D-234C2BABE4CD}"/>
              </a:ext>
            </a:extLst>
          </p:cNvPr>
          <p:cNvSpPr>
            <a:spLocks noGrp="1"/>
          </p:cNvSpPr>
          <p:nvPr>
            <p:ph type="title"/>
          </p:nvPr>
        </p:nvSpPr>
        <p:spPr/>
        <p:txBody>
          <a:bodyPr>
            <a:normAutofit/>
          </a:bodyPr>
          <a:lstStyle/>
          <a:p>
            <a:r>
              <a:rPr lang="ja-JP" altLang="en-US" dirty="0"/>
              <a:t>主要変更点</a:t>
            </a:r>
          </a:p>
        </p:txBody>
      </p:sp>
      <p:sp>
        <p:nvSpPr>
          <p:cNvPr id="4" name="テキスト ボックス 3">
            <a:extLst>
              <a:ext uri="{FF2B5EF4-FFF2-40B4-BE49-F238E27FC236}">
                <a16:creationId xmlns:a16="http://schemas.microsoft.com/office/drawing/2014/main" id="{1A5F5B87-BF1F-352C-AF72-E58C0C24500A}"/>
              </a:ext>
            </a:extLst>
          </p:cNvPr>
          <p:cNvSpPr txBox="1"/>
          <p:nvPr/>
        </p:nvSpPr>
        <p:spPr>
          <a:xfrm>
            <a:off x="676144" y="1788859"/>
            <a:ext cx="14020260" cy="707886"/>
          </a:xfrm>
          <a:prstGeom prst="rect">
            <a:avLst/>
          </a:prstGeom>
          <a:noFill/>
        </p:spPr>
        <p:txBody>
          <a:bodyPr wrap="square" rtlCol="0">
            <a:spAutoFit/>
          </a:bodyPr>
          <a:lstStyle/>
          <a:p>
            <a:r>
              <a:rPr kumimoji="1" lang="en-US" altLang="ja-JP" sz="2000" b="1" dirty="0">
                <a:solidFill>
                  <a:srgbClr val="1279BA"/>
                </a:solidFill>
                <a:latin typeface="メイリオ" panose="020B0604030504040204" pitchFamily="50" charset="-128"/>
                <a:ea typeface="メイリオ" panose="020B0604030504040204" pitchFamily="50" charset="-128"/>
              </a:rPr>
              <a:t>2026</a:t>
            </a:r>
            <a:r>
              <a:rPr kumimoji="1" lang="ja-JP" altLang="en-US" sz="2000" b="1" dirty="0">
                <a:solidFill>
                  <a:srgbClr val="1279BA"/>
                </a:solidFill>
                <a:latin typeface="メイリオ" panose="020B0604030504040204" pitchFamily="50" charset="-128"/>
                <a:ea typeface="メイリオ" panose="020B0604030504040204" pitchFamily="50" charset="-128"/>
              </a:rPr>
              <a:t>年</a:t>
            </a:r>
            <a:r>
              <a:rPr kumimoji="1" lang="en-US" altLang="ja-JP" sz="2000" b="1" dirty="0">
                <a:solidFill>
                  <a:srgbClr val="1279BA"/>
                </a:solidFill>
                <a:latin typeface="メイリオ" panose="020B0604030504040204" pitchFamily="50" charset="-128"/>
                <a:ea typeface="メイリオ" panose="020B0604030504040204" pitchFamily="50" charset="-128"/>
              </a:rPr>
              <a:t>4</a:t>
            </a:r>
            <a:r>
              <a:rPr kumimoji="1" lang="ja-JP" altLang="en-US" sz="2000" b="1" dirty="0">
                <a:solidFill>
                  <a:srgbClr val="1279BA"/>
                </a:solidFill>
                <a:latin typeface="メイリオ" panose="020B0604030504040204" pitchFamily="50" charset="-128"/>
                <a:ea typeface="メイリオ" panose="020B0604030504040204" pitchFamily="50" charset="-128"/>
              </a:rPr>
              <a:t>月～</a:t>
            </a:r>
            <a:r>
              <a:rPr kumimoji="1" lang="en-US" altLang="ja-JP" sz="2000" b="1" dirty="0">
                <a:solidFill>
                  <a:srgbClr val="1279BA"/>
                </a:solidFill>
                <a:latin typeface="メイリオ" panose="020B0604030504040204" pitchFamily="50" charset="-128"/>
                <a:ea typeface="メイリオ" panose="020B0604030504040204" pitchFamily="50" charset="-128"/>
              </a:rPr>
              <a:t>6</a:t>
            </a:r>
            <a:r>
              <a:rPr kumimoji="1" lang="ja-JP" altLang="en-US" sz="2000" b="1" dirty="0">
                <a:solidFill>
                  <a:srgbClr val="1279BA"/>
                </a:solidFill>
                <a:latin typeface="メイリオ" panose="020B0604030504040204" pitchFamily="50" charset="-128"/>
                <a:ea typeface="メイリオ" panose="020B0604030504040204" pitchFamily="50" charset="-128"/>
              </a:rPr>
              <a:t>月の商品設定に関して、主要変更点は以下となります</a:t>
            </a:r>
            <a:endParaRPr kumimoji="1" lang="en-US" altLang="ja-JP" sz="2000" b="1" dirty="0">
              <a:solidFill>
                <a:srgbClr val="1279BA"/>
              </a:solidFill>
              <a:latin typeface="メイリオ" panose="020B0604030504040204" pitchFamily="50" charset="-128"/>
              <a:ea typeface="メイリオ" panose="020B0604030504040204" pitchFamily="50" charset="-128"/>
            </a:endParaRPr>
          </a:p>
          <a:p>
            <a:r>
              <a:rPr kumimoji="1" lang="ja-JP" altLang="en-US" sz="2000" b="1" dirty="0">
                <a:solidFill>
                  <a:srgbClr val="1279BA"/>
                </a:solidFill>
                <a:latin typeface="メイリオ" panose="020B0604030504040204" pitchFamily="50" charset="-128"/>
                <a:ea typeface="メイリオ" panose="020B0604030504040204" pitchFamily="50" charset="-128"/>
              </a:rPr>
              <a:t>詳細は各ページをご確認ください</a:t>
            </a:r>
            <a:endParaRPr kumimoji="1" lang="en-US" altLang="ja-JP" sz="2000" b="1" dirty="0">
              <a:solidFill>
                <a:srgbClr val="1279BA"/>
              </a:solidFill>
              <a:latin typeface="メイリオ" panose="020B0604030504040204" pitchFamily="50" charset="-128"/>
              <a:ea typeface="メイリオ" panose="020B0604030504040204" pitchFamily="50" charset="-128"/>
            </a:endParaRPr>
          </a:p>
        </p:txBody>
      </p:sp>
      <p:graphicFrame>
        <p:nvGraphicFramePr>
          <p:cNvPr id="5" name="表 8">
            <a:extLst>
              <a:ext uri="{FF2B5EF4-FFF2-40B4-BE49-F238E27FC236}">
                <a16:creationId xmlns:a16="http://schemas.microsoft.com/office/drawing/2014/main" id="{72728E78-4699-0B30-2F18-8BD7678827BB}"/>
              </a:ext>
            </a:extLst>
          </p:cNvPr>
          <p:cNvGraphicFramePr>
            <a:graphicFrameLocks noGrp="1"/>
          </p:cNvGraphicFramePr>
          <p:nvPr>
            <p:extLst>
              <p:ext uri="{D42A27DB-BD31-4B8C-83A1-F6EECF244321}">
                <p14:modId xmlns:p14="http://schemas.microsoft.com/office/powerpoint/2010/main" val="403415607"/>
              </p:ext>
            </p:extLst>
          </p:nvPr>
        </p:nvGraphicFramePr>
        <p:xfrm>
          <a:off x="676133" y="2794332"/>
          <a:ext cx="16935733" cy="5519108"/>
        </p:xfrm>
        <a:graphic>
          <a:graphicData uri="http://schemas.openxmlformats.org/drawingml/2006/table">
            <a:tbl>
              <a:tblPr firstRow="1" bandRow="1">
                <a:tableStyleId>{5C22544A-7EE6-4342-B048-85BDC9FD1C3A}</a:tableStyleId>
              </a:tblPr>
              <a:tblGrid>
                <a:gridCol w="2522168">
                  <a:extLst>
                    <a:ext uri="{9D8B030D-6E8A-4147-A177-3AD203B41FA5}">
                      <a16:colId xmlns:a16="http://schemas.microsoft.com/office/drawing/2014/main" val="3794673821"/>
                    </a:ext>
                  </a:extLst>
                </a:gridCol>
                <a:gridCol w="2082800">
                  <a:extLst>
                    <a:ext uri="{9D8B030D-6E8A-4147-A177-3AD203B41FA5}">
                      <a16:colId xmlns:a16="http://schemas.microsoft.com/office/drawing/2014/main" val="4028561385"/>
                    </a:ext>
                  </a:extLst>
                </a:gridCol>
                <a:gridCol w="5247199">
                  <a:extLst>
                    <a:ext uri="{9D8B030D-6E8A-4147-A177-3AD203B41FA5}">
                      <a16:colId xmlns:a16="http://schemas.microsoft.com/office/drawing/2014/main" val="1515825112"/>
                    </a:ext>
                  </a:extLst>
                </a:gridCol>
                <a:gridCol w="7083566">
                  <a:extLst>
                    <a:ext uri="{9D8B030D-6E8A-4147-A177-3AD203B41FA5}">
                      <a16:colId xmlns:a16="http://schemas.microsoft.com/office/drawing/2014/main" val="3506210997"/>
                    </a:ext>
                  </a:extLst>
                </a:gridCol>
              </a:tblGrid>
              <a:tr h="515898">
                <a:tc>
                  <a:txBody>
                    <a:bodyPr/>
                    <a:lstStyle/>
                    <a:p>
                      <a:pPr algn="ctr"/>
                      <a:r>
                        <a:rPr kumimoji="1" lang="ja-JP" altLang="en-US" sz="1900" b="1" dirty="0">
                          <a:latin typeface="メイリオ" panose="020B0604030504040204" pitchFamily="50" charset="-128"/>
                          <a:ea typeface="メイリオ" panose="020B0604030504040204" pitchFamily="50" charset="-128"/>
                        </a:rPr>
                        <a:t>該当箇所</a:t>
                      </a:r>
                    </a:p>
                  </a:txBody>
                  <a:tcPr marL="124426" marR="124426" marT="62213" marB="62213" anchor="ctr">
                    <a:solidFill>
                      <a:srgbClr val="4AB5E3"/>
                    </a:solidFill>
                  </a:tcPr>
                </a:tc>
                <a:tc>
                  <a:txBody>
                    <a:bodyPr/>
                    <a:lstStyle/>
                    <a:p>
                      <a:pPr algn="ctr"/>
                      <a:r>
                        <a:rPr kumimoji="1" lang="ja-JP" altLang="en-US" sz="1900" b="1" dirty="0">
                          <a:latin typeface="メイリオ" panose="020B0604030504040204" pitchFamily="50" charset="-128"/>
                          <a:ea typeface="メイリオ" panose="020B0604030504040204" pitchFamily="50" charset="-128"/>
                        </a:rPr>
                        <a:t>ページ番号</a:t>
                      </a:r>
                    </a:p>
                  </a:txBody>
                  <a:tcPr marL="124426" marR="124426" marT="62213" marB="62213" anchor="ctr">
                    <a:solidFill>
                      <a:srgbClr val="4AB5E3"/>
                    </a:solidFill>
                  </a:tcPr>
                </a:tc>
                <a:tc>
                  <a:txBody>
                    <a:bodyPr/>
                    <a:lstStyle/>
                    <a:p>
                      <a:pPr algn="ctr"/>
                      <a:r>
                        <a:rPr kumimoji="1" lang="ja-JP" altLang="en-US" sz="1900" b="1" dirty="0">
                          <a:latin typeface="メイリオ" panose="020B0604030504040204" pitchFamily="50" charset="-128"/>
                          <a:ea typeface="メイリオ" panose="020B0604030504040204" pitchFamily="50" charset="-128"/>
                        </a:rPr>
                        <a:t>変更前</a:t>
                      </a:r>
                    </a:p>
                  </a:txBody>
                  <a:tcPr marL="124426" marR="124426" marT="62213" marB="62213" anchor="ctr">
                    <a:solidFill>
                      <a:srgbClr val="4AB5E3"/>
                    </a:solidFill>
                  </a:tcPr>
                </a:tc>
                <a:tc>
                  <a:txBody>
                    <a:bodyPr/>
                    <a:lstStyle/>
                    <a:p>
                      <a:pPr algn="ctr"/>
                      <a:r>
                        <a:rPr kumimoji="1" lang="ja-JP" altLang="en-US" sz="1900" b="1" dirty="0">
                          <a:latin typeface="メイリオ" panose="020B0604030504040204" pitchFamily="50" charset="-128"/>
                          <a:ea typeface="メイリオ" panose="020B0604030504040204" pitchFamily="50" charset="-128"/>
                        </a:rPr>
                        <a:t>変更後</a:t>
                      </a:r>
                      <a:endParaRPr kumimoji="1" lang="en-US" altLang="ja-JP" sz="1900" b="1" dirty="0">
                        <a:latin typeface="メイリオ" panose="020B0604030504040204" pitchFamily="50" charset="-128"/>
                        <a:ea typeface="メイリオ" panose="020B0604030504040204" pitchFamily="50" charset="-128"/>
                      </a:endParaRPr>
                    </a:p>
                  </a:txBody>
                  <a:tcPr marL="124426" marR="124426" marT="62213" marB="62213" anchor="ctr">
                    <a:solidFill>
                      <a:srgbClr val="4AB5E3"/>
                    </a:solidFill>
                  </a:tcPr>
                </a:tc>
                <a:extLst>
                  <a:ext uri="{0D108BD9-81ED-4DB2-BD59-A6C34878D82A}">
                    <a16:rowId xmlns:a16="http://schemas.microsoft.com/office/drawing/2014/main" val="1523743694"/>
                  </a:ext>
                </a:extLst>
              </a:tr>
              <a:tr h="2967221">
                <a:tc>
                  <a:txBody>
                    <a:bodyPr/>
                    <a:lstStyle/>
                    <a:p>
                      <a:pPr algn="ctr"/>
                      <a:r>
                        <a:rPr kumimoji="1" lang="ja-JP" altLang="en-US" sz="1900" b="1" dirty="0">
                          <a:solidFill>
                            <a:srgbClr val="357ABA"/>
                          </a:solidFill>
                          <a:latin typeface="メイリオ" panose="020B0604030504040204" pitchFamily="50" charset="-128"/>
                          <a:ea typeface="メイリオ" panose="020B0604030504040204" pitchFamily="50" charset="-128"/>
                        </a:rPr>
                        <a:t>広告メニュー</a:t>
                      </a:r>
                    </a:p>
                  </a:txBody>
                  <a:tcPr marL="124426" marR="124426" marT="62213" marB="62213" anchor="ctr">
                    <a:solidFill>
                      <a:schemeClr val="bg1">
                        <a:lumMod val="95000"/>
                      </a:schemeClr>
                    </a:solidFill>
                  </a:tcPr>
                </a:tc>
                <a:tc>
                  <a:txBody>
                    <a:bodyPr/>
                    <a:lstStyle/>
                    <a:p>
                      <a:pPr algn="ctr"/>
                      <a:r>
                        <a:rPr kumimoji="1" lang="en-US" altLang="ja-JP" sz="1900" b="1" dirty="0">
                          <a:solidFill>
                            <a:srgbClr val="357ABA"/>
                          </a:solidFill>
                          <a:latin typeface="メイリオ" panose="020B0604030504040204" pitchFamily="50" charset="-128"/>
                          <a:ea typeface="メイリオ" panose="020B0604030504040204" pitchFamily="50" charset="-128"/>
                        </a:rPr>
                        <a:t>p.</a:t>
                      </a:r>
                      <a:r>
                        <a:rPr lang="en-US" altLang="ja-JP" sz="1900" b="1" dirty="0">
                          <a:solidFill>
                            <a:srgbClr val="357ABA"/>
                          </a:solidFill>
                          <a:latin typeface="メイリオ" panose="020B0604030504040204" pitchFamily="50" charset="-128"/>
                          <a:ea typeface="メイリオ" panose="020B0604030504040204" pitchFamily="50" charset="-128"/>
                        </a:rPr>
                        <a:t>7</a:t>
                      </a:r>
                      <a:endParaRPr kumimoji="1" lang="ja-JP" altLang="en-US" sz="1900" b="1" dirty="0">
                        <a:solidFill>
                          <a:srgbClr val="357ABA"/>
                        </a:solidFill>
                        <a:latin typeface="メイリオ" panose="020B0604030504040204" pitchFamily="50" charset="-128"/>
                        <a:ea typeface="メイリオ" panose="020B0604030504040204" pitchFamily="50" charset="-128"/>
                      </a:endParaRPr>
                    </a:p>
                  </a:txBody>
                  <a:tcPr marL="124426" marR="124426" marT="62213" marB="62213" anchor="ctr">
                    <a:solidFill>
                      <a:schemeClr val="bg1">
                        <a:lumMod val="95000"/>
                      </a:schemeClr>
                    </a:solidFill>
                  </a:tcPr>
                </a:tc>
                <a:tc>
                  <a:txBody>
                    <a:bodyPr/>
                    <a:lstStyle/>
                    <a:p>
                      <a:pPr marL="0" marR="0" lvl="0" indent="0" algn="ctr">
                        <a:lnSpc>
                          <a:spcPct val="100000"/>
                        </a:lnSpc>
                        <a:spcBef>
                          <a:spcPts val="0"/>
                        </a:spcBef>
                        <a:spcAft>
                          <a:spcPts val="0"/>
                        </a:spcAft>
                        <a:buClrTx/>
                        <a:buSzTx/>
                        <a:buFontTx/>
                        <a:buNone/>
                      </a:pPr>
                      <a:endParaRPr lang="en-US" altLang="ja-JP" sz="1900" b="1" dirty="0">
                        <a:solidFill>
                          <a:srgbClr val="357ABA"/>
                        </a:solidFill>
                        <a:latin typeface="メイリオ" panose="020B0604030504040204" pitchFamily="50" charset="-128"/>
                        <a:ea typeface="メイリオ" panose="020B0604030504040204" pitchFamily="50" charset="-128"/>
                      </a:endParaRPr>
                    </a:p>
                    <a:p>
                      <a:pPr marL="0" marR="0" lvl="0" indent="0" algn="ctr" defTabSz="1007943" rtl="0" eaLnBrk="1" fontAlgn="auto" latinLnBrk="0" hangingPunct="1">
                        <a:lnSpc>
                          <a:spcPct val="100000"/>
                        </a:lnSpc>
                        <a:spcBef>
                          <a:spcPts val="0"/>
                        </a:spcBef>
                        <a:spcAft>
                          <a:spcPts val="0"/>
                        </a:spcAft>
                        <a:buClrTx/>
                        <a:buSzTx/>
                        <a:buFontTx/>
                        <a:buNone/>
                        <a:tabLst/>
                        <a:defRPr/>
                      </a:pPr>
                      <a:endParaRPr lang="en-US" altLang="ja-JP" sz="1900" b="1" i="0" u="none" strike="noStrike" baseline="0" noProof="0" dirty="0">
                        <a:solidFill>
                          <a:srgbClr val="357ABA"/>
                        </a:solidFill>
                        <a:latin typeface="メイリオ" panose="020B0604030504040204" pitchFamily="50" charset="-128"/>
                        <a:ea typeface="+mn-ea"/>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900" b="1" i="0" u="none" strike="noStrike" baseline="0" noProof="0" dirty="0">
                          <a:solidFill>
                            <a:srgbClr val="357ABA"/>
                          </a:solidFill>
                          <a:latin typeface="メイリオ" panose="020B0604030504040204" pitchFamily="50" charset="-128"/>
                          <a:ea typeface="+mn-ea"/>
                        </a:rPr>
                        <a:t>初月＋定額追加料金の設計</a:t>
                      </a:r>
                      <a:endParaRPr lang="en-US" altLang="ja-JP" sz="1900" b="1" i="0" u="none" strike="noStrike" baseline="0" noProof="0" dirty="0">
                        <a:solidFill>
                          <a:srgbClr val="357ABA"/>
                        </a:solidFill>
                        <a:latin typeface="メイリオ" panose="020B0604030504040204" pitchFamily="50" charset="-128"/>
                        <a:ea typeface="+mn-ea"/>
                      </a:endParaRPr>
                    </a:p>
                    <a:p>
                      <a:pPr marL="0" marR="0" lvl="0" indent="0" algn="ctr" defTabSz="1007943">
                        <a:lnSpc>
                          <a:spcPct val="100000"/>
                        </a:lnSpc>
                        <a:spcBef>
                          <a:spcPts val="0"/>
                        </a:spcBef>
                        <a:spcAft>
                          <a:spcPts val="0"/>
                        </a:spcAft>
                        <a:buClrTx/>
                        <a:buSzTx/>
                        <a:buFontTx/>
                        <a:buNone/>
                        <a:tabLst/>
                        <a:defRPr/>
                      </a:pPr>
                      <a:endParaRPr kumimoji="1" lang="ja-JP" altLang="en-US" sz="1900" b="1" dirty="0">
                        <a:solidFill>
                          <a:srgbClr val="357ABA"/>
                        </a:solidFill>
                        <a:latin typeface="メイリオ" panose="020B0604030504040204" pitchFamily="50" charset="-128"/>
                        <a:ea typeface="メイリオ" panose="020B0604030504040204" pitchFamily="50" charset="-128"/>
                      </a:endParaRPr>
                    </a:p>
                  </a:txBody>
                  <a:tcPr marL="124426" marR="124426" marT="62213" marB="62213">
                    <a:solidFill>
                      <a:schemeClr val="bg1">
                        <a:lumMod val="95000"/>
                      </a:schemeClr>
                    </a:solidFill>
                  </a:tcPr>
                </a:tc>
                <a:tc>
                  <a:txBody>
                    <a:bodyPr/>
                    <a:lstStyle/>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r>
                        <a:rPr lang="ja-JP" altLang="en-US" sz="1900" b="1" i="0" u="none" strike="noStrike" baseline="0" noProof="0" dirty="0">
                          <a:solidFill>
                            <a:srgbClr val="357ABA"/>
                          </a:solidFill>
                          <a:latin typeface="メイリオ" panose="020B0604030504040204" pitchFamily="50" charset="-128"/>
                          <a:ea typeface="メイリオ" panose="020B0604030504040204" pitchFamily="50" charset="-128"/>
                        </a:rPr>
                        <a:t>施工費と掲載費用を分ける設計に変更</a:t>
                      </a: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r>
                        <a:rPr lang="ja-JP" altLang="en-US" sz="1900" b="1" i="0" u="none" strike="noStrike" baseline="0" noProof="0" dirty="0">
                          <a:solidFill>
                            <a:srgbClr val="357ABA"/>
                          </a:solidFill>
                          <a:latin typeface="メイリオ" panose="020B0604030504040204" pitchFamily="50" charset="-128"/>
                          <a:ea typeface="メイリオ" panose="020B0604030504040204" pitchFamily="50" charset="-128"/>
                        </a:rPr>
                        <a:t>（初月のみ施工費＋掲載費となり、</a:t>
                      </a: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r>
                        <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rPr>
                        <a:t>2</a:t>
                      </a:r>
                      <a:r>
                        <a:rPr lang="ja-JP" altLang="en-US" sz="1900" b="1" i="0" u="none" strike="noStrike" baseline="0" noProof="0" dirty="0">
                          <a:solidFill>
                            <a:srgbClr val="357ABA"/>
                          </a:solidFill>
                          <a:latin typeface="メイリオ" panose="020B0604030504040204" pitchFamily="50" charset="-128"/>
                          <a:ea typeface="メイリオ" panose="020B0604030504040204" pitchFamily="50" charset="-128"/>
                        </a:rPr>
                        <a:t>か月目以降は掲載費のみが発生する）</a:t>
                      </a: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txBody>
                  <a:tcPr marL="124426" marR="124426" marT="62213" marB="62213" anchor="ctr">
                    <a:solidFill>
                      <a:schemeClr val="bg1">
                        <a:lumMod val="95000"/>
                      </a:schemeClr>
                    </a:solidFill>
                  </a:tcPr>
                </a:tc>
                <a:extLst>
                  <a:ext uri="{0D108BD9-81ED-4DB2-BD59-A6C34878D82A}">
                    <a16:rowId xmlns:a16="http://schemas.microsoft.com/office/drawing/2014/main" val="4095031649"/>
                  </a:ext>
                </a:extLst>
              </a:tr>
              <a:tr h="1693624">
                <a:tc>
                  <a:txBody>
                    <a:bodyPr/>
                    <a:lstStyle/>
                    <a:p>
                      <a:pPr algn="ctr"/>
                      <a:r>
                        <a:rPr kumimoji="1" lang="ja-JP" altLang="en-US" sz="1900" b="1" dirty="0">
                          <a:solidFill>
                            <a:srgbClr val="357ABA"/>
                          </a:solidFill>
                          <a:latin typeface="メイリオ" panose="020B0604030504040204" pitchFamily="50" charset="-128"/>
                          <a:ea typeface="メイリオ" panose="020B0604030504040204" pitchFamily="50" charset="-128"/>
                        </a:rPr>
                        <a:t>サンプリング</a:t>
                      </a:r>
                    </a:p>
                  </a:txBody>
                  <a:tcPr marL="124426" marR="124426" marT="62213" marB="62213" anchor="ctr">
                    <a:solidFill>
                      <a:schemeClr val="bg1">
                        <a:lumMod val="95000"/>
                      </a:schemeClr>
                    </a:solidFill>
                  </a:tcPr>
                </a:tc>
                <a:tc>
                  <a:txBody>
                    <a:bodyPr/>
                    <a:lstStyle/>
                    <a:p>
                      <a:pPr algn="ctr"/>
                      <a:r>
                        <a:rPr kumimoji="1" lang="en-US" altLang="ja-JP" sz="1900" b="1" dirty="0">
                          <a:solidFill>
                            <a:srgbClr val="357ABA"/>
                          </a:solidFill>
                          <a:latin typeface="メイリオ" panose="020B0604030504040204" pitchFamily="50" charset="-128"/>
                          <a:ea typeface="メイリオ" panose="020B0604030504040204" pitchFamily="50" charset="-128"/>
                        </a:rPr>
                        <a:t>p.8</a:t>
                      </a:r>
                      <a:endParaRPr kumimoji="1" lang="ja-JP" altLang="en-US" sz="1900" b="1" dirty="0">
                        <a:solidFill>
                          <a:srgbClr val="357ABA"/>
                        </a:solidFill>
                        <a:latin typeface="メイリオ" panose="020B0604030504040204" pitchFamily="50" charset="-128"/>
                        <a:ea typeface="メイリオ" panose="020B0604030504040204" pitchFamily="50" charset="-128"/>
                      </a:endParaRPr>
                    </a:p>
                  </a:txBody>
                  <a:tcPr marL="124426" marR="124426" marT="62213" marB="62213" anchor="ctr">
                    <a:solidFill>
                      <a:schemeClr val="bg1">
                        <a:lumMod val="95000"/>
                      </a:schemeClr>
                    </a:solidFill>
                  </a:tcPr>
                </a:tc>
                <a:tc>
                  <a:txBody>
                    <a:bodyPr/>
                    <a:lstStyle/>
                    <a:p>
                      <a:pPr marL="0" marR="0" lvl="0" indent="0" algn="ctr" defTabSz="1007943">
                        <a:lnSpc>
                          <a:spcPct val="100000"/>
                        </a:lnSpc>
                        <a:spcBef>
                          <a:spcPts val="0"/>
                        </a:spcBef>
                        <a:spcAft>
                          <a:spcPts val="0"/>
                        </a:spcAft>
                        <a:buClrTx/>
                        <a:buSzTx/>
                        <a:buFontTx/>
                        <a:buNone/>
                        <a:tabLst/>
                        <a:defRPr/>
                      </a:pPr>
                      <a:endParaRPr kumimoji="1" lang="en-US" altLang="ja-JP" sz="1900" b="1"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ClrTx/>
                        <a:buSzTx/>
                        <a:buFontTx/>
                        <a:buNone/>
                        <a:tabLst/>
                        <a:defRPr/>
                      </a:pPr>
                      <a:endParaRPr kumimoji="1" lang="en-US" altLang="ja-JP" sz="1900" b="1"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ClrTx/>
                        <a:buSzTx/>
                        <a:buFontTx/>
                        <a:buNone/>
                        <a:tabLst/>
                        <a:defRPr/>
                      </a:pPr>
                      <a:r>
                        <a:rPr kumimoji="1" lang="ja-JP" altLang="en-US" sz="1900" b="1" dirty="0">
                          <a:solidFill>
                            <a:srgbClr val="357ABA"/>
                          </a:solidFill>
                          <a:latin typeface="メイリオ" panose="020B0604030504040204" pitchFamily="50" charset="-128"/>
                          <a:ea typeface="メイリオ" panose="020B0604030504040204" pitchFamily="50" charset="-128"/>
                        </a:rPr>
                        <a:t>料金</a:t>
                      </a:r>
                      <a:endParaRPr kumimoji="1" lang="en-US" altLang="ja-JP" sz="1900" b="1"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ClrTx/>
                        <a:buSzTx/>
                        <a:buFontTx/>
                        <a:buNone/>
                        <a:tabLst/>
                        <a:defRPr/>
                      </a:pPr>
                      <a:r>
                        <a:rPr kumimoji="1" lang="ja-JP" altLang="en-US" sz="1900" b="1" dirty="0">
                          <a:solidFill>
                            <a:srgbClr val="357ABA"/>
                          </a:solidFill>
                          <a:latin typeface="メイリオ" panose="020B0604030504040204" pitchFamily="50" charset="-128"/>
                          <a:ea typeface="メイリオ" panose="020B0604030504040204" pitchFamily="50" charset="-128"/>
                        </a:rPr>
                        <a:t>オールターゲット＠</a:t>
                      </a:r>
                      <a:r>
                        <a:rPr kumimoji="1" lang="en-US" altLang="ja-JP" sz="1900" b="1" dirty="0">
                          <a:solidFill>
                            <a:srgbClr val="357ABA"/>
                          </a:solidFill>
                          <a:latin typeface="メイリオ" panose="020B0604030504040204" pitchFamily="50" charset="-128"/>
                          <a:ea typeface="メイリオ" panose="020B0604030504040204" pitchFamily="50" charset="-128"/>
                        </a:rPr>
                        <a:t>80</a:t>
                      </a:r>
                      <a:r>
                        <a:rPr kumimoji="1" lang="ja-JP" altLang="en-US" sz="1900" b="1" dirty="0">
                          <a:solidFill>
                            <a:srgbClr val="357ABA"/>
                          </a:solidFill>
                          <a:latin typeface="メイリオ" panose="020B0604030504040204" pitchFamily="50" charset="-128"/>
                          <a:ea typeface="メイリオ" panose="020B0604030504040204" pitchFamily="50" charset="-128"/>
                        </a:rPr>
                        <a:t>円</a:t>
                      </a:r>
                    </a:p>
                  </a:txBody>
                  <a:tcPr marL="124426" marR="124426" marT="62213" marB="62213">
                    <a:solidFill>
                      <a:schemeClr val="bg1">
                        <a:lumMod val="95000"/>
                      </a:schemeClr>
                    </a:solidFill>
                  </a:tcPr>
                </a:tc>
                <a:tc>
                  <a:txBody>
                    <a:bodyPr/>
                    <a:lstStyle/>
                    <a:p>
                      <a:pPr marL="0" marR="0" lvl="0" indent="0" algn="ctr" defTabSz="1007943">
                        <a:lnSpc>
                          <a:spcPct val="100000"/>
                        </a:lnSpc>
                        <a:spcBef>
                          <a:spcPts val="0"/>
                        </a:spcBef>
                        <a:spcAft>
                          <a:spcPts val="0"/>
                        </a:spcAft>
                        <a:buNone/>
                        <a:tabLst/>
                        <a:defRPr/>
                      </a:pPr>
                      <a:r>
                        <a:rPr lang="ja-JP" altLang="en-US" sz="1900" b="1" i="0" u="none" strike="noStrike" baseline="0" noProof="0" dirty="0">
                          <a:solidFill>
                            <a:srgbClr val="357ABA"/>
                          </a:solidFill>
                          <a:latin typeface="メイリオ" panose="020B0604030504040204" pitchFamily="50" charset="-128"/>
                          <a:ea typeface="メイリオ" panose="020B0604030504040204" pitchFamily="50" charset="-128"/>
                        </a:rPr>
                        <a:t>料金</a:t>
                      </a: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p>
                      <a:pPr marL="0" marR="0" lvl="0" indent="0" algn="ctr" defTabSz="1007943">
                        <a:lnSpc>
                          <a:spcPct val="100000"/>
                        </a:lnSpc>
                        <a:spcBef>
                          <a:spcPts val="0"/>
                        </a:spcBef>
                        <a:spcAft>
                          <a:spcPts val="0"/>
                        </a:spcAft>
                        <a:buNone/>
                        <a:tabLst/>
                        <a:defRPr/>
                      </a:pPr>
                      <a:r>
                        <a:rPr lang="ja-JP" altLang="en-US" sz="1900" b="1" i="0" u="none" strike="noStrike" baseline="0" noProof="0" dirty="0">
                          <a:solidFill>
                            <a:srgbClr val="357ABA"/>
                          </a:solidFill>
                          <a:latin typeface="メイリオ" panose="020B0604030504040204" pitchFamily="50" charset="-128"/>
                          <a:ea typeface="メイリオ" panose="020B0604030504040204" pitchFamily="50" charset="-128"/>
                        </a:rPr>
                        <a:t>オールターゲット＠</a:t>
                      </a:r>
                      <a:r>
                        <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rPr>
                        <a:t>60</a:t>
                      </a:r>
                      <a:r>
                        <a:rPr lang="ja-JP" altLang="en-US" sz="1900" b="1" i="0" u="none" strike="noStrike" baseline="0" noProof="0" dirty="0">
                          <a:solidFill>
                            <a:srgbClr val="357ABA"/>
                          </a:solidFill>
                          <a:latin typeface="メイリオ" panose="020B0604030504040204" pitchFamily="50" charset="-128"/>
                          <a:ea typeface="メイリオ" panose="020B0604030504040204" pitchFamily="50" charset="-128"/>
                        </a:rPr>
                        <a:t>円に変更</a:t>
                      </a:r>
                      <a:endParaRPr lang="en-US" altLang="ja-JP" sz="1900" b="1" i="0" u="none" strike="noStrike" baseline="0" noProof="0" dirty="0">
                        <a:solidFill>
                          <a:srgbClr val="357ABA"/>
                        </a:solidFill>
                        <a:latin typeface="メイリオ" panose="020B0604030504040204" pitchFamily="50" charset="-128"/>
                        <a:ea typeface="メイリオ" panose="020B0604030504040204" pitchFamily="50" charset="-128"/>
                      </a:endParaRPr>
                    </a:p>
                  </a:txBody>
                  <a:tcPr marL="124426" marR="124426" marT="62213" marB="62213" anchor="ctr">
                    <a:solidFill>
                      <a:schemeClr val="bg1">
                        <a:lumMod val="95000"/>
                      </a:schemeClr>
                    </a:solidFill>
                  </a:tcPr>
                </a:tc>
                <a:extLst>
                  <a:ext uri="{0D108BD9-81ED-4DB2-BD59-A6C34878D82A}">
                    <a16:rowId xmlns:a16="http://schemas.microsoft.com/office/drawing/2014/main" val="1653908451"/>
                  </a:ext>
                </a:extLst>
              </a:tr>
            </a:tbl>
          </a:graphicData>
        </a:graphic>
      </p:graphicFrame>
      <p:graphicFrame>
        <p:nvGraphicFramePr>
          <p:cNvPr id="7" name="表 8">
            <a:extLst>
              <a:ext uri="{FF2B5EF4-FFF2-40B4-BE49-F238E27FC236}">
                <a16:creationId xmlns:a16="http://schemas.microsoft.com/office/drawing/2014/main" id="{F65ED5DE-5E1B-D72C-AACB-AB362CD8B014}"/>
              </a:ext>
            </a:extLst>
          </p:cNvPr>
          <p:cNvGraphicFramePr>
            <a:graphicFrameLocks noGrp="1"/>
          </p:cNvGraphicFramePr>
          <p:nvPr>
            <p:extLst>
              <p:ext uri="{D42A27DB-BD31-4B8C-83A1-F6EECF244321}">
                <p14:modId xmlns:p14="http://schemas.microsoft.com/office/powerpoint/2010/main" val="1963844091"/>
              </p:ext>
            </p:extLst>
          </p:nvPr>
        </p:nvGraphicFramePr>
        <p:xfrm>
          <a:off x="5562024" y="5144294"/>
          <a:ext cx="4471551" cy="1129672"/>
        </p:xfrm>
        <a:graphic>
          <a:graphicData uri="http://schemas.openxmlformats.org/drawingml/2006/table">
            <a:tbl>
              <a:tblPr firstRow="1" bandRow="1">
                <a:tableStyleId>{5C22544A-7EE6-4342-B048-85BDC9FD1C3A}</a:tableStyleId>
              </a:tblPr>
              <a:tblGrid>
                <a:gridCol w="1490517">
                  <a:extLst>
                    <a:ext uri="{9D8B030D-6E8A-4147-A177-3AD203B41FA5}">
                      <a16:colId xmlns:a16="http://schemas.microsoft.com/office/drawing/2014/main" val="3794673821"/>
                    </a:ext>
                  </a:extLst>
                </a:gridCol>
                <a:gridCol w="1490517">
                  <a:extLst>
                    <a:ext uri="{9D8B030D-6E8A-4147-A177-3AD203B41FA5}">
                      <a16:colId xmlns:a16="http://schemas.microsoft.com/office/drawing/2014/main" val="4028561385"/>
                    </a:ext>
                  </a:extLst>
                </a:gridCol>
                <a:gridCol w="1490517">
                  <a:extLst>
                    <a:ext uri="{9D8B030D-6E8A-4147-A177-3AD203B41FA5}">
                      <a16:colId xmlns:a16="http://schemas.microsoft.com/office/drawing/2014/main" val="1515825112"/>
                    </a:ext>
                  </a:extLst>
                </a:gridCol>
              </a:tblGrid>
              <a:tr h="362532">
                <a:tc>
                  <a:txBody>
                    <a:bodyPr/>
                    <a:lstStyle/>
                    <a:p>
                      <a:pPr algn="ctr"/>
                      <a:endParaRPr kumimoji="1" lang="ja-JP" altLang="en-US" sz="1400" b="0" dirty="0">
                        <a:latin typeface="+mn-ea"/>
                        <a:ea typeface="+mn-ea"/>
                      </a:endParaRPr>
                    </a:p>
                  </a:txBody>
                  <a:tcPr marL="124426" marR="124426" marT="62213" marB="62213">
                    <a:solidFill>
                      <a:srgbClr val="4AB5E3"/>
                    </a:solidFill>
                  </a:tcPr>
                </a:tc>
                <a:tc>
                  <a:txBody>
                    <a:bodyPr/>
                    <a:lstStyle/>
                    <a:p>
                      <a:pPr algn="ctr"/>
                      <a:r>
                        <a:rPr kumimoji="1" lang="en-US" altLang="ja-JP" sz="1400" b="0" dirty="0">
                          <a:latin typeface="+mn-ea"/>
                          <a:ea typeface="+mn-ea"/>
                        </a:rPr>
                        <a:t>2</a:t>
                      </a:r>
                      <a:r>
                        <a:rPr kumimoji="1" lang="ja-JP" altLang="en-US" sz="1400" b="0" dirty="0">
                          <a:latin typeface="+mn-ea"/>
                          <a:ea typeface="+mn-ea"/>
                        </a:rPr>
                        <a:t>面</a:t>
                      </a:r>
                    </a:p>
                  </a:txBody>
                  <a:tcPr marL="124426" marR="124426" marT="62213" marB="62213">
                    <a:solidFill>
                      <a:srgbClr val="4AB5E3"/>
                    </a:solidFill>
                  </a:tcPr>
                </a:tc>
                <a:tc>
                  <a:txBody>
                    <a:bodyPr/>
                    <a:lstStyle/>
                    <a:p>
                      <a:pPr algn="ctr"/>
                      <a:r>
                        <a:rPr kumimoji="1" lang="en-US" altLang="ja-JP" sz="1400" b="0" dirty="0">
                          <a:latin typeface="+mn-ea"/>
                          <a:ea typeface="+mn-ea"/>
                        </a:rPr>
                        <a:t>4</a:t>
                      </a:r>
                      <a:r>
                        <a:rPr kumimoji="1" lang="ja-JP" altLang="en-US" sz="1400" b="0" dirty="0">
                          <a:latin typeface="+mn-ea"/>
                          <a:ea typeface="+mn-ea"/>
                        </a:rPr>
                        <a:t>面</a:t>
                      </a:r>
                    </a:p>
                  </a:txBody>
                  <a:tcPr marL="124426" marR="124426" marT="62213" marB="62213">
                    <a:solidFill>
                      <a:srgbClr val="4AB5E3"/>
                    </a:solidFill>
                  </a:tcPr>
                </a:tc>
                <a:extLst>
                  <a:ext uri="{0D108BD9-81ED-4DB2-BD59-A6C34878D82A}">
                    <a16:rowId xmlns:a16="http://schemas.microsoft.com/office/drawing/2014/main" val="1523743694"/>
                  </a:ext>
                </a:extLst>
              </a:tr>
              <a:tr h="383570">
                <a:tc>
                  <a:txBody>
                    <a:bodyPr/>
                    <a:lstStyle/>
                    <a:p>
                      <a:pPr algn="ctr"/>
                      <a:r>
                        <a:rPr kumimoji="1" lang="en-US" altLang="ja-JP" sz="1400" b="0" dirty="0">
                          <a:solidFill>
                            <a:srgbClr val="357ABA"/>
                          </a:solidFill>
                          <a:latin typeface="+mn-ea"/>
                          <a:ea typeface="+mn-ea"/>
                        </a:rPr>
                        <a:t>1</a:t>
                      </a:r>
                      <a:r>
                        <a:rPr kumimoji="1" lang="ja-JP" altLang="en-US" sz="1400" b="0" dirty="0">
                          <a:solidFill>
                            <a:srgbClr val="357ABA"/>
                          </a:solidFill>
                          <a:latin typeface="+mn-ea"/>
                          <a:ea typeface="+mn-ea"/>
                        </a:rPr>
                        <a:t>ヶ月目</a:t>
                      </a:r>
                    </a:p>
                  </a:txBody>
                  <a:tcPr marL="124426" marR="124426" marT="62213" marB="62213" anchor="ctr">
                    <a:solidFill>
                      <a:srgbClr val="CCE4EE"/>
                    </a:solidFill>
                  </a:tcPr>
                </a:tc>
                <a:tc>
                  <a:txBody>
                    <a:bodyPr/>
                    <a:lstStyle/>
                    <a:p>
                      <a:pPr algn="ctr"/>
                      <a:r>
                        <a:rPr kumimoji="1" lang="en-US" altLang="ja-JP" sz="1400" b="0" dirty="0">
                          <a:solidFill>
                            <a:srgbClr val="357ABA"/>
                          </a:solidFill>
                          <a:latin typeface="+mn-ea"/>
                          <a:ea typeface="+mn-ea"/>
                        </a:rPr>
                        <a:t>82,000</a:t>
                      </a:r>
                      <a:r>
                        <a:rPr kumimoji="1" lang="ja-JP" altLang="en-US" sz="1400" b="0" dirty="0">
                          <a:solidFill>
                            <a:srgbClr val="357ABA"/>
                          </a:solidFill>
                          <a:latin typeface="+mn-ea"/>
                          <a:ea typeface="+mn-ea"/>
                        </a:rPr>
                        <a:t>円</a:t>
                      </a:r>
                      <a:r>
                        <a:rPr kumimoji="1" lang="en-US" altLang="ja-JP" sz="1400" b="0" dirty="0">
                          <a:solidFill>
                            <a:srgbClr val="357ABA"/>
                          </a:solidFill>
                          <a:latin typeface="+mn-ea"/>
                          <a:ea typeface="+mn-ea"/>
                        </a:rPr>
                        <a:t>/</a:t>
                      </a:r>
                      <a:r>
                        <a:rPr kumimoji="1" lang="ja-JP" altLang="en-US" sz="1400" b="0" dirty="0">
                          <a:solidFill>
                            <a:srgbClr val="357ABA"/>
                          </a:solidFill>
                          <a:latin typeface="+mn-ea"/>
                          <a:ea typeface="+mn-ea"/>
                        </a:rPr>
                        <a:t>月</a:t>
                      </a:r>
                    </a:p>
                  </a:txBody>
                  <a:tcPr marL="124426" marR="124426" marT="62213" marB="62213"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b="0" dirty="0">
                          <a:solidFill>
                            <a:srgbClr val="357ABA"/>
                          </a:solidFill>
                          <a:latin typeface="+mn-ea"/>
                          <a:ea typeface="+mn-ea"/>
                        </a:rPr>
                        <a:t>115,000</a:t>
                      </a:r>
                      <a:r>
                        <a:rPr kumimoji="1" lang="ja-JP" altLang="en-US" sz="1400" b="0" dirty="0">
                          <a:solidFill>
                            <a:srgbClr val="357ABA"/>
                          </a:solidFill>
                          <a:latin typeface="+mn-ea"/>
                          <a:ea typeface="+mn-ea"/>
                        </a:rPr>
                        <a:t>円</a:t>
                      </a:r>
                      <a:r>
                        <a:rPr kumimoji="1" lang="en-US" altLang="ja-JP" sz="1400" b="0" dirty="0">
                          <a:solidFill>
                            <a:srgbClr val="357ABA"/>
                          </a:solidFill>
                          <a:latin typeface="+mn-ea"/>
                          <a:ea typeface="+mn-ea"/>
                        </a:rPr>
                        <a:t>/</a:t>
                      </a:r>
                      <a:r>
                        <a:rPr kumimoji="1" lang="ja-JP" altLang="en-US" sz="1400" b="0" dirty="0">
                          <a:solidFill>
                            <a:srgbClr val="357ABA"/>
                          </a:solidFill>
                          <a:latin typeface="+mn-ea"/>
                          <a:ea typeface="+mn-ea"/>
                        </a:rPr>
                        <a:t>月</a:t>
                      </a:r>
                    </a:p>
                  </a:txBody>
                  <a:tcPr marL="124426" marR="124426" marT="62213" marB="62213" anchor="ctr">
                    <a:solidFill>
                      <a:schemeClr val="bg1">
                        <a:lumMod val="95000"/>
                      </a:schemeClr>
                    </a:solidFill>
                  </a:tcPr>
                </a:tc>
                <a:extLst>
                  <a:ext uri="{0D108BD9-81ED-4DB2-BD59-A6C34878D82A}">
                    <a16:rowId xmlns:a16="http://schemas.microsoft.com/office/drawing/2014/main" val="4095031649"/>
                  </a:ext>
                </a:extLst>
              </a:tr>
              <a:tr h="383570">
                <a:tc>
                  <a:txBody>
                    <a:bodyPr/>
                    <a:lstStyle/>
                    <a:p>
                      <a:pPr algn="ctr"/>
                      <a:r>
                        <a:rPr kumimoji="1" lang="en-US" altLang="ja-JP" sz="1400" b="0" dirty="0">
                          <a:solidFill>
                            <a:srgbClr val="357ABA"/>
                          </a:solidFill>
                          <a:latin typeface="+mn-ea"/>
                          <a:ea typeface="+mn-ea"/>
                        </a:rPr>
                        <a:t>2</a:t>
                      </a:r>
                      <a:r>
                        <a:rPr kumimoji="1" lang="ja-JP" altLang="en-US" sz="1400" b="0" dirty="0">
                          <a:solidFill>
                            <a:srgbClr val="357ABA"/>
                          </a:solidFill>
                          <a:latin typeface="+mn-ea"/>
                          <a:ea typeface="+mn-ea"/>
                        </a:rPr>
                        <a:t>ヶ月目以降</a:t>
                      </a:r>
                      <a:endParaRPr kumimoji="1" lang="en-US" altLang="ja-JP" sz="1400" b="0" dirty="0">
                        <a:solidFill>
                          <a:srgbClr val="357ABA"/>
                        </a:solidFill>
                        <a:latin typeface="+mn-ea"/>
                        <a:ea typeface="+mn-ea"/>
                      </a:endParaRPr>
                    </a:p>
                  </a:txBody>
                  <a:tcPr marL="124426" marR="124426" marT="62213" marB="62213" anchor="ct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en-US" altLang="ja-JP"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8,000</a:t>
                      </a:r>
                      <a:r>
                        <a:rPr kumimoji="1" lang="ja-JP" altLang="en-US"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円</a:t>
                      </a:r>
                      <a:r>
                        <a:rPr kumimoji="1" lang="en-US" altLang="ja-JP"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月</a:t>
                      </a:r>
                    </a:p>
                  </a:txBody>
                  <a:tcPr marL="124426" marR="124426" marT="62213" marB="62213"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en-US" altLang="ja-JP"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16,500</a:t>
                      </a:r>
                      <a:r>
                        <a:rPr kumimoji="1" lang="ja-JP" altLang="en-US"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円</a:t>
                      </a:r>
                      <a:r>
                        <a:rPr kumimoji="1" lang="en-US" altLang="ja-JP"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4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月</a:t>
                      </a:r>
                    </a:p>
                  </a:txBody>
                  <a:tcPr marL="124426" marR="124426" marT="62213" marB="62213" anchor="ctr">
                    <a:solidFill>
                      <a:schemeClr val="bg1">
                        <a:lumMod val="95000"/>
                      </a:schemeClr>
                    </a:solidFill>
                  </a:tcPr>
                </a:tc>
                <a:extLst>
                  <a:ext uri="{0D108BD9-81ED-4DB2-BD59-A6C34878D82A}">
                    <a16:rowId xmlns:a16="http://schemas.microsoft.com/office/drawing/2014/main" val="2335026735"/>
                  </a:ext>
                </a:extLst>
              </a:tr>
            </a:tbl>
          </a:graphicData>
        </a:graphic>
      </p:graphicFrame>
      <p:sp>
        <p:nvSpPr>
          <p:cNvPr id="10" name="スライド番号プレースホルダー 3">
            <a:extLst>
              <a:ext uri="{FF2B5EF4-FFF2-40B4-BE49-F238E27FC236}">
                <a16:creationId xmlns:a16="http://schemas.microsoft.com/office/drawing/2014/main" id="{FEA16B51-B07C-C530-49C9-CF8C7F596127}"/>
              </a:ext>
            </a:extLst>
          </p:cNvPr>
          <p:cNvSpPr txBox="1">
            <a:spLocks/>
          </p:cNvSpPr>
          <p:nvPr/>
        </p:nvSpPr>
        <p:spPr>
          <a:xfrm>
            <a:off x="17821350" y="9876685"/>
            <a:ext cx="466651" cy="4109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2</a:t>
            </a:fld>
            <a:endParaRPr lang="en-US" sz="1905" dirty="0">
              <a:solidFill>
                <a:srgbClr val="9DCBE3"/>
              </a:solidFill>
              <a:latin typeface="+mj-ea"/>
              <a:ea typeface="+mj-ea"/>
            </a:endParaRPr>
          </a:p>
        </p:txBody>
      </p:sp>
      <p:sp>
        <p:nvSpPr>
          <p:cNvPr id="9" name="タイトル 2">
            <a:extLst>
              <a:ext uri="{FF2B5EF4-FFF2-40B4-BE49-F238E27FC236}">
                <a16:creationId xmlns:a16="http://schemas.microsoft.com/office/drawing/2014/main" id="{E430B760-B11E-C014-F702-283B9F3563C2}"/>
              </a:ext>
            </a:extLst>
          </p:cNvPr>
          <p:cNvSpPr txBox="1">
            <a:spLocks/>
          </p:cNvSpPr>
          <p:nvPr/>
        </p:nvSpPr>
        <p:spPr>
          <a:xfrm>
            <a:off x="304800" y="273888"/>
            <a:ext cx="15773400" cy="547772"/>
          </a:xfrm>
          <a:prstGeom prst="rect">
            <a:avLst/>
          </a:prstGeom>
        </p:spPr>
        <p:txBody>
          <a:bodyPr anchor="b"/>
          <a:lstStyle>
            <a:lvl1pPr algn="ctr" defTabSz="1371600" rtl="0" eaLnBrk="1" latinLnBrk="0" hangingPunct="1">
              <a:lnSpc>
                <a:spcPct val="90000"/>
              </a:lnSpc>
              <a:spcBef>
                <a:spcPct val="0"/>
              </a:spcBef>
              <a:buNone/>
              <a:defRPr kumimoji="1" sz="9000" kern="1200">
                <a:solidFill>
                  <a:schemeClr val="tx1"/>
                </a:solidFill>
                <a:latin typeface="+mj-lt"/>
                <a:ea typeface="+mj-ea"/>
                <a:cs typeface="+mj-cs"/>
              </a:defRPr>
            </a:lvl1pPr>
          </a:lstStyle>
          <a:p>
            <a:endParaRPr lang="ja-JP" altLang="en-US" dirty="0"/>
          </a:p>
        </p:txBody>
      </p:sp>
      <p:graphicFrame>
        <p:nvGraphicFramePr>
          <p:cNvPr id="2" name="表 8">
            <a:extLst>
              <a:ext uri="{FF2B5EF4-FFF2-40B4-BE49-F238E27FC236}">
                <a16:creationId xmlns:a16="http://schemas.microsoft.com/office/drawing/2014/main" id="{C37E48D7-4114-2E43-85A0-F258C6B14081}"/>
              </a:ext>
            </a:extLst>
          </p:cNvPr>
          <p:cNvGraphicFramePr>
            <a:graphicFrameLocks noGrp="1"/>
          </p:cNvGraphicFramePr>
          <p:nvPr>
            <p:extLst>
              <p:ext uri="{D42A27DB-BD31-4B8C-83A1-F6EECF244321}">
                <p14:modId xmlns:p14="http://schemas.microsoft.com/office/powerpoint/2010/main" val="656437015"/>
              </p:ext>
            </p:extLst>
          </p:nvPr>
        </p:nvGraphicFramePr>
        <p:xfrm>
          <a:off x="11002112" y="5144294"/>
          <a:ext cx="6015888" cy="1231038"/>
        </p:xfrm>
        <a:graphic>
          <a:graphicData uri="http://schemas.openxmlformats.org/drawingml/2006/table">
            <a:tbl>
              <a:tblPr firstRow="1" bandRow="1">
                <a:tableStyleId>{5C22544A-7EE6-4342-B048-85BDC9FD1C3A}</a:tableStyleId>
              </a:tblPr>
              <a:tblGrid>
                <a:gridCol w="1503972">
                  <a:extLst>
                    <a:ext uri="{9D8B030D-6E8A-4147-A177-3AD203B41FA5}">
                      <a16:colId xmlns:a16="http://schemas.microsoft.com/office/drawing/2014/main" val="3794673821"/>
                    </a:ext>
                  </a:extLst>
                </a:gridCol>
                <a:gridCol w="1503972">
                  <a:extLst>
                    <a:ext uri="{9D8B030D-6E8A-4147-A177-3AD203B41FA5}">
                      <a16:colId xmlns:a16="http://schemas.microsoft.com/office/drawing/2014/main" val="4028561385"/>
                    </a:ext>
                  </a:extLst>
                </a:gridCol>
                <a:gridCol w="1313755">
                  <a:extLst>
                    <a:ext uri="{9D8B030D-6E8A-4147-A177-3AD203B41FA5}">
                      <a16:colId xmlns:a16="http://schemas.microsoft.com/office/drawing/2014/main" val="1515825112"/>
                    </a:ext>
                  </a:extLst>
                </a:gridCol>
                <a:gridCol w="1694189">
                  <a:extLst>
                    <a:ext uri="{9D8B030D-6E8A-4147-A177-3AD203B41FA5}">
                      <a16:colId xmlns:a16="http://schemas.microsoft.com/office/drawing/2014/main" val="3506210997"/>
                    </a:ext>
                  </a:extLst>
                </a:gridCol>
              </a:tblGrid>
              <a:tr h="342106">
                <a:tc>
                  <a:txBody>
                    <a:bodyPr/>
                    <a:lstStyle/>
                    <a:p>
                      <a:pPr algn="ctr"/>
                      <a:endParaRPr kumimoji="1" lang="ja-JP" altLang="en-US" sz="1400" b="0" dirty="0">
                        <a:latin typeface="メイリオ 本文"/>
                        <a:ea typeface="+mj-ea"/>
                      </a:endParaRPr>
                    </a:p>
                  </a:txBody>
                  <a:tcPr marL="124426" marR="124426" marT="62213" marB="62213">
                    <a:solidFill>
                      <a:srgbClr val="4AB5E3"/>
                    </a:solidFill>
                  </a:tcPr>
                </a:tc>
                <a:tc>
                  <a:txBody>
                    <a:bodyPr/>
                    <a:lstStyle/>
                    <a:p>
                      <a:pPr algn="ctr"/>
                      <a:r>
                        <a:rPr kumimoji="1" lang="en-US" altLang="ja-JP" sz="1400" b="0" dirty="0">
                          <a:latin typeface="メイリオ 本文"/>
                          <a:ea typeface="+mj-ea"/>
                        </a:rPr>
                        <a:t>2</a:t>
                      </a:r>
                      <a:r>
                        <a:rPr kumimoji="1" lang="ja-JP" altLang="en-US" sz="1400" b="0" dirty="0">
                          <a:latin typeface="メイリオ 本文"/>
                          <a:ea typeface="+mj-ea"/>
                        </a:rPr>
                        <a:t>面</a:t>
                      </a:r>
                    </a:p>
                  </a:txBody>
                  <a:tcPr marL="124426" marR="124426" marT="62213" marB="62213">
                    <a:solidFill>
                      <a:srgbClr val="4AB5E3"/>
                    </a:solidFill>
                  </a:tcPr>
                </a:tc>
                <a:tc>
                  <a:txBody>
                    <a:bodyPr/>
                    <a:lstStyle/>
                    <a:p>
                      <a:pPr algn="ctr"/>
                      <a:r>
                        <a:rPr kumimoji="1" lang="en-US" altLang="ja-JP" sz="1400" b="0" dirty="0">
                          <a:latin typeface="メイリオ 本文"/>
                          <a:ea typeface="+mj-ea"/>
                        </a:rPr>
                        <a:t>4</a:t>
                      </a:r>
                      <a:r>
                        <a:rPr kumimoji="1" lang="ja-JP" altLang="en-US" sz="1400" b="0" dirty="0">
                          <a:latin typeface="メイリオ 本文"/>
                          <a:ea typeface="+mj-ea"/>
                        </a:rPr>
                        <a:t>面</a:t>
                      </a:r>
                    </a:p>
                  </a:txBody>
                  <a:tcPr marL="124426" marR="124426" marT="62213" marB="62213">
                    <a:solidFill>
                      <a:srgbClr val="4AB5E3"/>
                    </a:solidFill>
                  </a:tcPr>
                </a:tc>
                <a:tc>
                  <a:txBody>
                    <a:bodyPr/>
                    <a:lstStyle/>
                    <a:p>
                      <a:pPr algn="ctr"/>
                      <a:r>
                        <a:rPr kumimoji="1" lang="ja-JP" altLang="en-US" sz="1400" b="0" dirty="0">
                          <a:latin typeface="メイリオ 本文"/>
                          <a:ea typeface="+mj-ea"/>
                        </a:rPr>
                        <a:t>フルラッピング</a:t>
                      </a:r>
                    </a:p>
                  </a:txBody>
                  <a:tcPr marL="124426" marR="124426" marT="62213" marB="62213">
                    <a:solidFill>
                      <a:srgbClr val="4AB5E3"/>
                    </a:solidFill>
                  </a:tcPr>
                </a:tc>
                <a:extLst>
                  <a:ext uri="{0D108BD9-81ED-4DB2-BD59-A6C34878D82A}">
                    <a16:rowId xmlns:a16="http://schemas.microsoft.com/office/drawing/2014/main" val="1523743694"/>
                  </a:ext>
                </a:extLst>
              </a:tr>
              <a:tr h="490992">
                <a:tc>
                  <a:txBody>
                    <a:bodyPr/>
                    <a:lstStyle/>
                    <a:p>
                      <a:pPr algn="ctr"/>
                      <a:r>
                        <a:rPr kumimoji="1" lang="ja-JP" altLang="en-US" sz="1400" b="0" dirty="0">
                          <a:solidFill>
                            <a:srgbClr val="357ABA"/>
                          </a:solidFill>
                          <a:latin typeface="メイリオ 本文"/>
                          <a:ea typeface="+mj-ea"/>
                        </a:rPr>
                        <a:t>施工費</a:t>
                      </a:r>
                      <a:endParaRPr kumimoji="1" lang="en-US" altLang="ja-JP" sz="1400" b="0" dirty="0">
                        <a:solidFill>
                          <a:srgbClr val="357ABA"/>
                        </a:solidFill>
                        <a:latin typeface="メイリオ 本文"/>
                        <a:ea typeface="+mj-ea"/>
                      </a:endParaRPr>
                    </a:p>
                    <a:p>
                      <a:pPr algn="ctr"/>
                      <a:r>
                        <a:rPr kumimoji="1" lang="en-US" altLang="ja-JP" sz="1400" b="0" dirty="0">
                          <a:solidFill>
                            <a:srgbClr val="357ABA"/>
                          </a:solidFill>
                          <a:latin typeface="メイリオ 本文"/>
                          <a:ea typeface="+mj-ea"/>
                        </a:rPr>
                        <a:t>※</a:t>
                      </a:r>
                      <a:r>
                        <a:rPr kumimoji="1" lang="ja-JP" altLang="en-US" sz="1400" b="0" dirty="0">
                          <a:solidFill>
                            <a:srgbClr val="357ABA"/>
                          </a:solidFill>
                          <a:latin typeface="メイリオ 本文"/>
                          <a:ea typeface="+mj-ea"/>
                        </a:rPr>
                        <a:t>初月のみ</a:t>
                      </a:r>
                    </a:p>
                  </a:txBody>
                  <a:tcPr marL="124426" marR="124426" marT="62213" marB="62213" anchor="ctr">
                    <a:solidFill>
                      <a:srgbClr val="CCE4EE"/>
                    </a:solidFill>
                  </a:tcPr>
                </a:tc>
                <a:tc>
                  <a:txBody>
                    <a:bodyPr/>
                    <a:lstStyle/>
                    <a:p>
                      <a:pPr algn="ctr"/>
                      <a:r>
                        <a:rPr kumimoji="1" lang="en-US" altLang="ja-JP" sz="1400" b="0" dirty="0">
                          <a:solidFill>
                            <a:srgbClr val="357ABA"/>
                          </a:solidFill>
                          <a:latin typeface="メイリオ 本文"/>
                          <a:ea typeface="+mj-ea"/>
                        </a:rPr>
                        <a:t>74,000</a:t>
                      </a:r>
                      <a:r>
                        <a:rPr kumimoji="1" lang="ja-JP" altLang="en-US" sz="1400" b="0" dirty="0">
                          <a:solidFill>
                            <a:srgbClr val="357ABA"/>
                          </a:solidFill>
                          <a:latin typeface="メイリオ 本文"/>
                          <a:ea typeface="+mj-ea"/>
                        </a:rPr>
                        <a:t>円</a:t>
                      </a:r>
                    </a:p>
                  </a:txBody>
                  <a:tcPr marL="124426" marR="124426" marT="62213" marB="62213"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b="0" dirty="0">
                          <a:solidFill>
                            <a:srgbClr val="357ABA"/>
                          </a:solidFill>
                          <a:latin typeface="メイリオ 本文"/>
                          <a:ea typeface="+mj-ea"/>
                        </a:rPr>
                        <a:t>98,500</a:t>
                      </a:r>
                      <a:r>
                        <a:rPr kumimoji="1" lang="ja-JP" altLang="en-US" sz="1400" b="0" dirty="0">
                          <a:solidFill>
                            <a:srgbClr val="357ABA"/>
                          </a:solidFill>
                          <a:latin typeface="メイリオ 本文"/>
                          <a:ea typeface="+mj-ea"/>
                        </a:rPr>
                        <a:t>円</a:t>
                      </a:r>
                    </a:p>
                  </a:txBody>
                  <a:tcPr marL="124426" marR="124426" marT="62213" marB="62213" anchor="ctr">
                    <a:solidFill>
                      <a:schemeClr val="bg1">
                        <a:lumMod val="95000"/>
                      </a:schemeClr>
                    </a:solidFill>
                  </a:tcPr>
                </a:tc>
                <a:tc>
                  <a:txBody>
                    <a:bodyPr/>
                    <a:lstStyle/>
                    <a:p>
                      <a:pPr marL="0" marR="0" lvl="0" indent="0" algn="ctr" defTabSz="1007943">
                        <a:lnSpc>
                          <a:spcPct val="100000"/>
                        </a:lnSpc>
                        <a:spcBef>
                          <a:spcPts val="0"/>
                        </a:spcBef>
                        <a:spcAft>
                          <a:spcPts val="0"/>
                        </a:spcAft>
                        <a:buNone/>
                        <a:tabLst/>
                        <a:defRPr/>
                      </a:pPr>
                      <a:r>
                        <a:rPr lang="en-US" altLang="ja-JP" sz="1400" b="0" i="0" u="none" strike="noStrike" baseline="0" noProof="0" dirty="0">
                          <a:solidFill>
                            <a:srgbClr val="357ABA"/>
                          </a:solidFill>
                          <a:latin typeface="メイリオ 本文"/>
                          <a:ea typeface="+mj-ea"/>
                        </a:rPr>
                        <a:t>1,150,000</a:t>
                      </a:r>
                      <a:r>
                        <a:rPr lang="ja-JP" altLang="en-US" sz="1400" b="0" i="0" u="none" strike="noStrike" baseline="0" noProof="0" dirty="0">
                          <a:solidFill>
                            <a:srgbClr val="357ABA"/>
                          </a:solidFill>
                          <a:latin typeface="メイリオ 本文"/>
                          <a:ea typeface="+mj-ea"/>
                        </a:rPr>
                        <a:t>円</a:t>
                      </a:r>
                      <a:endParaRPr lang="en-US" altLang="ja-JP" sz="1400" b="0" i="0" u="none" strike="noStrike" baseline="0" noProof="0" dirty="0">
                        <a:solidFill>
                          <a:srgbClr val="357ABA"/>
                        </a:solidFill>
                        <a:latin typeface="メイリオ 本文"/>
                        <a:ea typeface="+mj-ea"/>
                      </a:endParaRPr>
                    </a:p>
                  </a:txBody>
                  <a:tcPr marL="124426" marR="124426" marT="62213" marB="62213" anchor="ctr">
                    <a:solidFill>
                      <a:schemeClr val="bg1">
                        <a:lumMod val="95000"/>
                      </a:schemeClr>
                    </a:solidFill>
                  </a:tcPr>
                </a:tc>
                <a:extLst>
                  <a:ext uri="{0D108BD9-81ED-4DB2-BD59-A6C34878D82A}">
                    <a16:rowId xmlns:a16="http://schemas.microsoft.com/office/drawing/2014/main" val="4095031649"/>
                  </a:ext>
                </a:extLst>
              </a:tr>
              <a:tr h="314225">
                <a:tc>
                  <a:txBody>
                    <a:bodyPr/>
                    <a:lstStyle/>
                    <a:p>
                      <a:pPr algn="ctr"/>
                      <a:r>
                        <a:rPr kumimoji="1" lang="ja-JP" altLang="en-US" sz="1400" b="0" dirty="0">
                          <a:solidFill>
                            <a:srgbClr val="357ABA"/>
                          </a:solidFill>
                          <a:latin typeface="メイリオ 本文"/>
                          <a:ea typeface="+mj-ea"/>
                        </a:rPr>
                        <a:t>掲載費</a:t>
                      </a:r>
                      <a:r>
                        <a:rPr kumimoji="1" lang="en-US" altLang="ja-JP" sz="1400" b="0" dirty="0">
                          <a:solidFill>
                            <a:srgbClr val="357ABA"/>
                          </a:solidFill>
                          <a:latin typeface="メイリオ 本文"/>
                          <a:ea typeface="+mj-ea"/>
                        </a:rPr>
                        <a:t>/</a:t>
                      </a:r>
                      <a:r>
                        <a:rPr kumimoji="1" lang="ja-JP" altLang="en-US" sz="1400" b="0" dirty="0">
                          <a:solidFill>
                            <a:srgbClr val="357ABA"/>
                          </a:solidFill>
                          <a:latin typeface="メイリオ 本文"/>
                          <a:ea typeface="+mj-ea"/>
                        </a:rPr>
                        <a:t>月</a:t>
                      </a:r>
                      <a:endParaRPr kumimoji="1" lang="en-US" altLang="ja-JP" sz="1400" b="0" dirty="0">
                        <a:solidFill>
                          <a:srgbClr val="357ABA"/>
                        </a:solidFill>
                        <a:latin typeface="メイリオ 本文"/>
                        <a:ea typeface="+mj-ea"/>
                      </a:endParaRPr>
                    </a:p>
                  </a:txBody>
                  <a:tcPr marL="124426" marR="124426" marT="62213" marB="62213" anchor="ct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357ABA"/>
                          </a:solidFill>
                          <a:effectLst/>
                          <a:uLnTx/>
                          <a:uFillTx/>
                          <a:latin typeface="メイリオ 本文"/>
                          <a:ea typeface="+mj-ea"/>
                          <a:cs typeface="+mn-cs"/>
                        </a:rPr>
                        <a:t>8,000</a:t>
                      </a:r>
                      <a:r>
                        <a:rPr kumimoji="1" lang="ja-JP" altLang="en-US" sz="1400" b="0" i="0" u="none" strike="noStrike" kern="1200" cap="none" spc="0" normalizeH="0" baseline="0" noProof="0" dirty="0">
                          <a:ln>
                            <a:noFill/>
                          </a:ln>
                          <a:solidFill>
                            <a:srgbClr val="357ABA"/>
                          </a:solidFill>
                          <a:effectLst/>
                          <a:uLnTx/>
                          <a:uFillTx/>
                          <a:latin typeface="メイリオ 本文"/>
                          <a:ea typeface="+mj-ea"/>
                          <a:cs typeface="+mn-cs"/>
                        </a:rPr>
                        <a:t>円</a:t>
                      </a:r>
                      <a:r>
                        <a:rPr kumimoji="1" lang="en-US" altLang="ja-JP" sz="1400" b="0" i="0" u="none" strike="noStrike" kern="1200" cap="none" spc="0" normalizeH="0" baseline="0" noProof="0" dirty="0">
                          <a:ln>
                            <a:noFill/>
                          </a:ln>
                          <a:solidFill>
                            <a:srgbClr val="357ABA"/>
                          </a:solidFill>
                          <a:effectLst/>
                          <a:uLnTx/>
                          <a:uFillTx/>
                          <a:latin typeface="メイリオ 本文"/>
                          <a:ea typeface="+mj-ea"/>
                          <a:cs typeface="+mn-cs"/>
                        </a:rPr>
                        <a:t>/</a:t>
                      </a:r>
                      <a:r>
                        <a:rPr kumimoji="1" lang="ja-JP" altLang="en-US" sz="1400" b="0" i="0" u="none" strike="noStrike" kern="1200" cap="none" spc="0" normalizeH="0" baseline="0" noProof="0" dirty="0">
                          <a:ln>
                            <a:noFill/>
                          </a:ln>
                          <a:solidFill>
                            <a:srgbClr val="357ABA"/>
                          </a:solidFill>
                          <a:effectLst/>
                          <a:uLnTx/>
                          <a:uFillTx/>
                          <a:latin typeface="メイリオ 本文"/>
                          <a:ea typeface="+mj-ea"/>
                          <a:cs typeface="+mn-cs"/>
                        </a:rPr>
                        <a:t>月</a:t>
                      </a:r>
                    </a:p>
                  </a:txBody>
                  <a:tcPr marL="124426" marR="124426" marT="62213" marB="62213"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357ABA"/>
                          </a:solidFill>
                          <a:effectLst/>
                          <a:uLnTx/>
                          <a:uFillTx/>
                          <a:latin typeface="メイリオ 本文"/>
                          <a:ea typeface="+mj-ea"/>
                          <a:cs typeface="+mn-cs"/>
                        </a:rPr>
                        <a:t>16,500</a:t>
                      </a:r>
                      <a:r>
                        <a:rPr kumimoji="1" lang="ja-JP" altLang="en-US" sz="1400" b="0" i="0" u="none" strike="noStrike" kern="1200" cap="none" spc="0" normalizeH="0" baseline="0" noProof="0" dirty="0">
                          <a:ln>
                            <a:noFill/>
                          </a:ln>
                          <a:solidFill>
                            <a:srgbClr val="357ABA"/>
                          </a:solidFill>
                          <a:effectLst/>
                          <a:uLnTx/>
                          <a:uFillTx/>
                          <a:latin typeface="メイリオ 本文"/>
                          <a:ea typeface="+mj-ea"/>
                          <a:cs typeface="+mn-cs"/>
                        </a:rPr>
                        <a:t>円</a:t>
                      </a:r>
                      <a:r>
                        <a:rPr kumimoji="1" lang="en-US" altLang="ja-JP" sz="1400" b="0" i="0" u="none" strike="noStrike" kern="1200" cap="none" spc="0" normalizeH="0" baseline="0" noProof="0" dirty="0">
                          <a:ln>
                            <a:noFill/>
                          </a:ln>
                          <a:solidFill>
                            <a:srgbClr val="357ABA"/>
                          </a:solidFill>
                          <a:effectLst/>
                          <a:uLnTx/>
                          <a:uFillTx/>
                          <a:latin typeface="メイリオ 本文"/>
                          <a:ea typeface="+mj-ea"/>
                          <a:cs typeface="+mn-cs"/>
                        </a:rPr>
                        <a:t>/</a:t>
                      </a:r>
                      <a:r>
                        <a:rPr kumimoji="1" lang="ja-JP" altLang="en-US" sz="1400" b="0" i="0" u="none" strike="noStrike" kern="1200" cap="none" spc="0" normalizeH="0" baseline="0" noProof="0" dirty="0">
                          <a:ln>
                            <a:noFill/>
                          </a:ln>
                          <a:solidFill>
                            <a:srgbClr val="357ABA"/>
                          </a:solidFill>
                          <a:effectLst/>
                          <a:uLnTx/>
                          <a:uFillTx/>
                          <a:latin typeface="メイリオ 本文"/>
                          <a:ea typeface="+mj-ea"/>
                          <a:cs typeface="+mn-cs"/>
                        </a:rPr>
                        <a:t>月</a:t>
                      </a:r>
                    </a:p>
                  </a:txBody>
                  <a:tcPr marL="124426" marR="124426" marT="62213" marB="62213" anchor="ctr">
                    <a:solidFill>
                      <a:schemeClr val="bg1">
                        <a:lumMod val="95000"/>
                      </a:schemeClr>
                    </a:solidFill>
                  </a:tcPr>
                </a:tc>
                <a:tc>
                  <a:txBody>
                    <a:bodyPr/>
                    <a:lstStyle/>
                    <a:p>
                      <a:pPr marL="0" marR="0" lvl="0" indent="0" algn="ctr" defTabSz="1007943">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357ABA"/>
                          </a:solidFill>
                          <a:effectLst/>
                          <a:uLnTx/>
                          <a:uFillTx/>
                          <a:latin typeface="メイリオ 本文"/>
                          <a:ea typeface="+mj-ea"/>
                          <a:cs typeface="+mn-cs"/>
                        </a:rPr>
                        <a:t>50,000</a:t>
                      </a:r>
                      <a:r>
                        <a:rPr kumimoji="1" lang="ja-JP" altLang="en-US" sz="1400" b="0" i="0" u="none" strike="noStrike" kern="1200" cap="none" spc="0" normalizeH="0" baseline="0" noProof="0" dirty="0">
                          <a:ln>
                            <a:noFill/>
                          </a:ln>
                          <a:solidFill>
                            <a:srgbClr val="357ABA"/>
                          </a:solidFill>
                          <a:effectLst/>
                          <a:uLnTx/>
                          <a:uFillTx/>
                          <a:latin typeface="メイリオ 本文"/>
                          <a:ea typeface="+mj-ea"/>
                          <a:cs typeface="+mn-cs"/>
                        </a:rPr>
                        <a:t>円</a:t>
                      </a:r>
                      <a:r>
                        <a:rPr kumimoji="1" lang="en-US" altLang="ja-JP" sz="1400" b="0" i="0" u="none" strike="noStrike" kern="1200" cap="none" spc="0" normalizeH="0" baseline="0" noProof="0" dirty="0">
                          <a:ln>
                            <a:noFill/>
                          </a:ln>
                          <a:solidFill>
                            <a:srgbClr val="357ABA"/>
                          </a:solidFill>
                          <a:effectLst/>
                          <a:uLnTx/>
                          <a:uFillTx/>
                          <a:latin typeface="メイリオ 本文"/>
                          <a:ea typeface="+mj-ea"/>
                          <a:cs typeface="+mn-cs"/>
                        </a:rPr>
                        <a:t>/</a:t>
                      </a:r>
                      <a:r>
                        <a:rPr kumimoji="1" lang="ja-JP" altLang="en-US" sz="1400" b="0" i="0" u="none" strike="noStrike" kern="1200" cap="none" spc="0" normalizeH="0" baseline="0" noProof="0" dirty="0">
                          <a:ln>
                            <a:noFill/>
                          </a:ln>
                          <a:solidFill>
                            <a:srgbClr val="357ABA"/>
                          </a:solidFill>
                          <a:effectLst/>
                          <a:uLnTx/>
                          <a:uFillTx/>
                          <a:latin typeface="メイリオ 本文"/>
                          <a:ea typeface="+mj-ea"/>
                          <a:cs typeface="+mn-cs"/>
                        </a:rPr>
                        <a:t>月</a:t>
                      </a:r>
                    </a:p>
                  </a:txBody>
                  <a:tcPr marL="124426" marR="124426" marT="62213" marB="62213" anchor="ctr">
                    <a:solidFill>
                      <a:schemeClr val="bg1">
                        <a:lumMod val="95000"/>
                      </a:schemeClr>
                    </a:solidFill>
                  </a:tcPr>
                </a:tc>
                <a:extLst>
                  <a:ext uri="{0D108BD9-81ED-4DB2-BD59-A6C34878D82A}">
                    <a16:rowId xmlns:a16="http://schemas.microsoft.com/office/drawing/2014/main" val="2335026735"/>
                  </a:ext>
                </a:extLst>
              </a:tr>
            </a:tbl>
          </a:graphicData>
        </a:graphic>
      </p:graphicFrame>
    </p:spTree>
    <p:extLst>
      <p:ext uri="{BB962C8B-B14F-4D97-AF65-F5344CB8AC3E}">
        <p14:creationId xmlns:p14="http://schemas.microsoft.com/office/powerpoint/2010/main" val="376154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54369CD-0305-DD6E-F1DF-C817AB6418F0}"/>
              </a:ext>
            </a:extLst>
          </p:cNvPr>
          <p:cNvSpPr>
            <a:spLocks noGrp="1"/>
          </p:cNvSpPr>
          <p:nvPr>
            <p:ph type="title"/>
          </p:nvPr>
        </p:nvSpPr>
        <p:spPr/>
        <p:txBody>
          <a:bodyPr/>
          <a:lstStyle/>
          <a:p>
            <a:endParaRPr lang="ja-JP" altLang="en-US"/>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12"/>
          </p:nvPr>
        </p:nvSpPr>
        <p:spPr/>
        <p:txBody>
          <a:bodyPr/>
          <a:lstStyle/>
          <a:p>
            <a:fld id="{199C360E-9B1E-0941-BE3A-98DDCF93F528}" type="slidenum">
              <a:rPr lang="en-US" smtClean="0"/>
              <a:t>3</a:t>
            </a:fld>
            <a:endParaRPr lang="en-US" dirty="0"/>
          </a:p>
        </p:txBody>
      </p:sp>
      <p:pic>
        <p:nvPicPr>
          <p:cNvPr id="5" name="図 4" descr="道路脇に停まっている車&#10;&#10;AI 生成コンテンツは誤りを含む可能性があります。">
            <a:extLst>
              <a:ext uri="{FF2B5EF4-FFF2-40B4-BE49-F238E27FC236}">
                <a16:creationId xmlns:a16="http://schemas.microsoft.com/office/drawing/2014/main" id="{AB9F210D-C91A-3EB0-34AA-6A6A96167C49}"/>
              </a:ext>
            </a:extLst>
          </p:cNvPr>
          <p:cNvPicPr>
            <a:picLocks noChangeAspect="1"/>
          </p:cNvPicPr>
          <p:nvPr/>
        </p:nvPicPr>
        <p:blipFill>
          <a:blip r:embed="rId3"/>
          <a:stretch>
            <a:fillRect/>
          </a:stretch>
        </p:blipFill>
        <p:spPr>
          <a:xfrm>
            <a:off x="481" y="937"/>
            <a:ext cx="18287520" cy="10286730"/>
          </a:xfrm>
          <a:prstGeom prst="rect">
            <a:avLst/>
          </a:prstGeom>
        </p:spPr>
      </p:pic>
      <p:sp>
        <p:nvSpPr>
          <p:cNvPr id="7" name="テキスト ボックス 6">
            <a:extLst>
              <a:ext uri="{FF2B5EF4-FFF2-40B4-BE49-F238E27FC236}">
                <a16:creationId xmlns:a16="http://schemas.microsoft.com/office/drawing/2014/main" id="{057DD0F0-0AF5-35BE-5503-2DE2B672FC32}"/>
              </a:ext>
            </a:extLst>
          </p:cNvPr>
          <p:cNvSpPr txBox="1"/>
          <p:nvPr/>
        </p:nvSpPr>
        <p:spPr>
          <a:xfrm>
            <a:off x="2350266" y="1494835"/>
            <a:ext cx="7327297" cy="929742"/>
          </a:xfrm>
          <a:prstGeom prst="rect">
            <a:avLst/>
          </a:prstGeom>
          <a:noFill/>
        </p:spPr>
        <p:txBody>
          <a:bodyPr wrap="square" rtlCol="0">
            <a:spAutoFit/>
          </a:bodyPr>
          <a:lstStyle/>
          <a:p>
            <a:r>
              <a:rPr kumimoji="1" lang="ja-JP" altLang="en-US" sz="2721" b="1" dirty="0">
                <a:solidFill>
                  <a:schemeClr val="bg1"/>
                </a:solidFill>
                <a:latin typeface="+mn-ea"/>
              </a:rPr>
              <a:t>「タクシール」は、東京都心部を走行する</a:t>
            </a:r>
            <a:endParaRPr kumimoji="1" lang="en-US" altLang="ja-JP" sz="2721" b="1" dirty="0">
              <a:solidFill>
                <a:schemeClr val="bg1"/>
              </a:solidFill>
              <a:latin typeface="+mn-ea"/>
            </a:endParaRPr>
          </a:p>
          <a:p>
            <a:r>
              <a:rPr kumimoji="1" lang="ja-JP" altLang="en-US" sz="2721" b="1" dirty="0">
                <a:solidFill>
                  <a:schemeClr val="bg1"/>
                </a:solidFill>
                <a:latin typeface="+mn-ea"/>
              </a:rPr>
              <a:t>視認性の高い</a:t>
            </a:r>
            <a:r>
              <a:rPr kumimoji="1" lang="ja-JP" altLang="en-US" sz="2721" b="1" dirty="0">
                <a:solidFill>
                  <a:srgbClr val="FFFF00"/>
                </a:solidFill>
                <a:latin typeface="+mn-ea"/>
              </a:rPr>
              <a:t>タクシーラッピング広告</a:t>
            </a:r>
            <a:r>
              <a:rPr kumimoji="1" lang="ja-JP" altLang="en-US" sz="2721" b="1" dirty="0">
                <a:solidFill>
                  <a:schemeClr val="bg1"/>
                </a:solidFill>
                <a:latin typeface="+mn-ea"/>
              </a:rPr>
              <a:t>を</a:t>
            </a:r>
          </a:p>
        </p:txBody>
      </p:sp>
      <p:sp>
        <p:nvSpPr>
          <p:cNvPr id="9" name="テキスト ボックス 8">
            <a:extLst>
              <a:ext uri="{FF2B5EF4-FFF2-40B4-BE49-F238E27FC236}">
                <a16:creationId xmlns:a16="http://schemas.microsoft.com/office/drawing/2014/main" id="{771B9AA3-0020-C99B-6EC2-784338DF370F}"/>
              </a:ext>
            </a:extLst>
          </p:cNvPr>
          <p:cNvSpPr txBox="1"/>
          <p:nvPr/>
        </p:nvSpPr>
        <p:spPr>
          <a:xfrm>
            <a:off x="2350266" y="6042160"/>
            <a:ext cx="7327297" cy="929742"/>
          </a:xfrm>
          <a:prstGeom prst="rect">
            <a:avLst/>
          </a:prstGeom>
          <a:noFill/>
        </p:spPr>
        <p:txBody>
          <a:bodyPr wrap="square" rtlCol="0">
            <a:spAutoFit/>
          </a:bodyPr>
          <a:lstStyle/>
          <a:p>
            <a:r>
              <a:rPr kumimoji="1" lang="ja-JP" altLang="en-US" sz="2721" b="1" dirty="0">
                <a:solidFill>
                  <a:schemeClr val="bg1"/>
                </a:solidFill>
                <a:latin typeface="+mj-ea"/>
                <a:ea typeface="+mj-ea"/>
              </a:rPr>
              <a:t>始めることができる、</a:t>
            </a:r>
            <a:endParaRPr kumimoji="1" lang="en-US" altLang="ja-JP" sz="2721" b="1" dirty="0">
              <a:solidFill>
                <a:schemeClr val="bg1"/>
              </a:solidFill>
              <a:latin typeface="+mj-ea"/>
              <a:ea typeface="+mj-ea"/>
            </a:endParaRPr>
          </a:p>
          <a:p>
            <a:r>
              <a:rPr kumimoji="1" lang="ja-JP" altLang="en-US" sz="2721" b="1" dirty="0">
                <a:solidFill>
                  <a:schemeClr val="bg1"/>
                </a:solidFill>
                <a:latin typeface="+mj-ea"/>
                <a:ea typeface="+mj-ea"/>
              </a:rPr>
              <a:t>新しい</a:t>
            </a:r>
            <a:r>
              <a:rPr kumimoji="1" lang="en-US" altLang="ja-JP" sz="2721" b="1" dirty="0">
                <a:solidFill>
                  <a:schemeClr val="bg1"/>
                </a:solidFill>
                <a:latin typeface="+mj-ea"/>
                <a:ea typeface="+mj-ea"/>
              </a:rPr>
              <a:t>OOH</a:t>
            </a:r>
            <a:r>
              <a:rPr kumimoji="1" lang="ja-JP" altLang="en-US" sz="2721" b="1" dirty="0">
                <a:solidFill>
                  <a:schemeClr val="bg1"/>
                </a:solidFill>
                <a:latin typeface="+mj-ea"/>
                <a:ea typeface="+mj-ea"/>
              </a:rPr>
              <a:t>広告サービスです</a:t>
            </a:r>
          </a:p>
        </p:txBody>
      </p:sp>
      <p:sp>
        <p:nvSpPr>
          <p:cNvPr id="12" name="平行四辺形 11">
            <a:extLst>
              <a:ext uri="{FF2B5EF4-FFF2-40B4-BE49-F238E27FC236}">
                <a16:creationId xmlns:a16="http://schemas.microsoft.com/office/drawing/2014/main" id="{FD851E8D-F5F1-EF97-46BE-821D5E15CD99}"/>
              </a:ext>
            </a:extLst>
          </p:cNvPr>
          <p:cNvSpPr/>
          <p:nvPr/>
        </p:nvSpPr>
        <p:spPr>
          <a:xfrm>
            <a:off x="2021920" y="3593795"/>
            <a:ext cx="8191365" cy="535722"/>
          </a:xfrm>
          <a:prstGeom prst="parallelogram">
            <a:avLst/>
          </a:prstGeom>
          <a:solidFill>
            <a:srgbClr val="108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90"/>
          </a:p>
        </p:txBody>
      </p:sp>
      <p:sp>
        <p:nvSpPr>
          <p:cNvPr id="13" name="平行四辺形 12">
            <a:extLst>
              <a:ext uri="{FF2B5EF4-FFF2-40B4-BE49-F238E27FC236}">
                <a16:creationId xmlns:a16="http://schemas.microsoft.com/office/drawing/2014/main" id="{FC60CA99-D59B-1ECC-420E-85231381ECD8}"/>
              </a:ext>
            </a:extLst>
          </p:cNvPr>
          <p:cNvSpPr/>
          <p:nvPr/>
        </p:nvSpPr>
        <p:spPr>
          <a:xfrm>
            <a:off x="2021920" y="4864948"/>
            <a:ext cx="8536992" cy="535722"/>
          </a:xfrm>
          <a:prstGeom prst="parallelogram">
            <a:avLst/>
          </a:prstGeom>
          <a:solidFill>
            <a:srgbClr val="108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90"/>
          </a:p>
        </p:txBody>
      </p:sp>
      <p:sp>
        <p:nvSpPr>
          <p:cNvPr id="8" name="テキスト ボックス 7">
            <a:extLst>
              <a:ext uri="{FF2B5EF4-FFF2-40B4-BE49-F238E27FC236}">
                <a16:creationId xmlns:a16="http://schemas.microsoft.com/office/drawing/2014/main" id="{1D374926-FCA8-8369-D65C-D5D6EB6682E1}"/>
              </a:ext>
            </a:extLst>
          </p:cNvPr>
          <p:cNvSpPr txBox="1"/>
          <p:nvPr/>
        </p:nvSpPr>
        <p:spPr>
          <a:xfrm>
            <a:off x="2160181" y="2762221"/>
            <a:ext cx="9201246" cy="2605585"/>
          </a:xfrm>
          <a:prstGeom prst="rect">
            <a:avLst/>
          </a:prstGeom>
          <a:noFill/>
        </p:spPr>
        <p:txBody>
          <a:bodyPr wrap="square" rtlCol="0">
            <a:spAutoFit/>
          </a:bodyPr>
          <a:lstStyle/>
          <a:p>
            <a:r>
              <a:rPr kumimoji="1" lang="ja-JP" altLang="en-US" sz="8166" b="1" i="1" dirty="0">
                <a:solidFill>
                  <a:schemeClr val="bg1"/>
                </a:solidFill>
                <a:latin typeface="+mn-ea"/>
              </a:rPr>
              <a:t>安く 早く 簡単に</a:t>
            </a:r>
            <a:br>
              <a:rPr kumimoji="1" lang="en-US" altLang="ja-JP" sz="8166" b="1" i="1" dirty="0">
                <a:solidFill>
                  <a:schemeClr val="bg1"/>
                </a:solidFill>
                <a:latin typeface="+mn-ea"/>
              </a:rPr>
            </a:br>
            <a:r>
              <a:rPr kumimoji="1" lang="ja-JP" altLang="en-US" sz="8166" b="1" i="1" dirty="0">
                <a:solidFill>
                  <a:schemeClr val="bg1"/>
                </a:solidFill>
                <a:latin typeface="+mn-ea"/>
              </a:rPr>
              <a:t>効果を可視化して</a:t>
            </a:r>
          </a:p>
        </p:txBody>
      </p:sp>
    </p:spTree>
    <p:extLst>
      <p:ext uri="{BB962C8B-B14F-4D97-AF65-F5344CB8AC3E}">
        <p14:creationId xmlns:p14="http://schemas.microsoft.com/office/powerpoint/2010/main" val="213259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765BF4A-0E0D-6F65-BC28-247F9A714588}"/>
              </a:ext>
            </a:extLst>
          </p:cNvPr>
          <p:cNvSpPr>
            <a:spLocks noGrp="1"/>
          </p:cNvSpPr>
          <p:nvPr>
            <p:ph type="title"/>
          </p:nvPr>
        </p:nvSpPr>
        <p:spPr/>
        <p:txBody>
          <a:bodyPr/>
          <a:lstStyle/>
          <a:p>
            <a:r>
              <a:rPr kumimoji="1" lang="ja-JP" altLang="en-US" dirty="0"/>
              <a:t>概要</a:t>
            </a:r>
          </a:p>
        </p:txBody>
      </p:sp>
      <p:sp>
        <p:nvSpPr>
          <p:cNvPr id="4" name="Slide Number Placeholder 1">
            <a:extLst>
              <a:ext uri="{FF2B5EF4-FFF2-40B4-BE49-F238E27FC236}">
                <a16:creationId xmlns:a16="http://schemas.microsoft.com/office/drawing/2014/main" id="{D2304415-05AF-CAB0-3C89-4F6D35348DE8}"/>
              </a:ext>
            </a:extLst>
          </p:cNvPr>
          <p:cNvSpPr txBox="1">
            <a:spLocks/>
          </p:cNvSpPr>
          <p:nvPr/>
        </p:nvSpPr>
        <p:spPr>
          <a:xfrm>
            <a:off x="17849784" y="9804142"/>
            <a:ext cx="438217" cy="37668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4</a:t>
            </a:fld>
            <a:endParaRPr lang="en-US" sz="1905" dirty="0">
              <a:solidFill>
                <a:srgbClr val="9DCBE3"/>
              </a:solidFill>
              <a:latin typeface="+mj-ea"/>
              <a:ea typeface="+mj-ea"/>
            </a:endParaRPr>
          </a:p>
        </p:txBody>
      </p:sp>
      <p:sp>
        <p:nvSpPr>
          <p:cNvPr id="5" name="テキスト ボックス 4">
            <a:extLst>
              <a:ext uri="{FF2B5EF4-FFF2-40B4-BE49-F238E27FC236}">
                <a16:creationId xmlns:a16="http://schemas.microsoft.com/office/drawing/2014/main" id="{D0A77DCA-B3B3-E282-81BC-4324476CAE6D}"/>
              </a:ext>
            </a:extLst>
          </p:cNvPr>
          <p:cNvSpPr txBox="1"/>
          <p:nvPr/>
        </p:nvSpPr>
        <p:spPr>
          <a:xfrm>
            <a:off x="849490" y="1556460"/>
            <a:ext cx="15649572" cy="1538883"/>
          </a:xfrm>
          <a:prstGeom prst="rect">
            <a:avLst/>
          </a:prstGeom>
          <a:noFill/>
        </p:spPr>
        <p:txBody>
          <a:bodyPr wrap="square" rtlCol="0">
            <a:spAutoFit/>
          </a:bodyPr>
          <a:lstStyle/>
          <a:p>
            <a:r>
              <a:rPr kumimoji="1" lang="ja-JP" altLang="en-US" sz="2000" b="1" dirty="0">
                <a:solidFill>
                  <a:srgbClr val="1279BA"/>
                </a:solidFill>
                <a:latin typeface="メイリオ" panose="020B0604030504040204" pitchFamily="50" charset="-128"/>
                <a:ea typeface="メイリオ" panose="020B0604030504040204" pitchFamily="50" charset="-128"/>
              </a:rPr>
              <a:t>弊社が運営する、</a:t>
            </a:r>
            <a:endParaRPr kumimoji="1" lang="en-US" altLang="ja-JP" sz="2000" b="1" dirty="0">
              <a:solidFill>
                <a:srgbClr val="1279BA"/>
              </a:solidFill>
              <a:latin typeface="メイリオ" panose="020B0604030504040204" pitchFamily="50" charset="-128"/>
              <a:ea typeface="メイリオ" panose="020B0604030504040204" pitchFamily="50" charset="-128"/>
            </a:endParaRPr>
          </a:p>
          <a:p>
            <a:r>
              <a:rPr kumimoji="1" lang="ja-JP" altLang="en-US" sz="2000" b="1" dirty="0">
                <a:solidFill>
                  <a:srgbClr val="1279BA"/>
                </a:solidFill>
                <a:latin typeface="メイリオ" panose="020B0604030504040204" pitchFamily="50" charset="-128"/>
                <a:ea typeface="メイリオ" panose="020B0604030504040204" pitchFamily="50" charset="-128"/>
              </a:rPr>
              <a:t>日本最大のタクシーメディア「</a:t>
            </a:r>
            <a:r>
              <a:rPr kumimoji="1" lang="en-US" altLang="ja-JP" sz="2000" b="1" dirty="0">
                <a:solidFill>
                  <a:srgbClr val="1279BA"/>
                </a:solidFill>
                <a:latin typeface="メイリオ" panose="020B0604030504040204" pitchFamily="50" charset="-128"/>
                <a:ea typeface="メイリオ" panose="020B0604030504040204" pitchFamily="50" charset="-128"/>
              </a:rPr>
              <a:t>TOKYO PRIME</a:t>
            </a:r>
            <a:r>
              <a:rPr kumimoji="1" lang="ja-JP" altLang="en-US" sz="2000" b="1" dirty="0">
                <a:solidFill>
                  <a:srgbClr val="1279BA"/>
                </a:solidFill>
                <a:latin typeface="メイリオ" panose="020B0604030504040204" pitchFamily="50" charset="-128"/>
                <a:ea typeface="メイリオ" panose="020B0604030504040204" pitchFamily="50" charset="-128"/>
              </a:rPr>
              <a:t>」が設置されたタクシー車両に</a:t>
            </a:r>
            <a:endParaRPr kumimoji="1" lang="en-US" altLang="ja-JP" sz="2000" b="1" dirty="0">
              <a:solidFill>
                <a:srgbClr val="1279BA"/>
              </a:solidFill>
              <a:latin typeface="メイリオ" panose="020B0604030504040204" pitchFamily="50" charset="-128"/>
              <a:ea typeface="メイリオ" panose="020B0604030504040204" pitchFamily="50" charset="-128"/>
            </a:endParaRPr>
          </a:p>
          <a:p>
            <a:r>
              <a:rPr kumimoji="1" lang="ja-JP" altLang="en-US" sz="2000" b="1" dirty="0">
                <a:solidFill>
                  <a:srgbClr val="1279BA"/>
                </a:solidFill>
                <a:latin typeface="メイリオ" panose="020B0604030504040204" pitchFamily="50" charset="-128"/>
                <a:ea typeface="メイリオ" panose="020B0604030504040204" pitchFamily="50" charset="-128"/>
              </a:rPr>
              <a:t>ラッピングを行うため乗車の前後だけではなく、乗車中のリーチも可能となります</a:t>
            </a:r>
            <a:endParaRPr kumimoji="1" lang="en-US" altLang="ja-JP" sz="2000" b="1" dirty="0">
              <a:solidFill>
                <a:srgbClr val="1279BA"/>
              </a:solidFill>
              <a:latin typeface="メイリオ" panose="020B0604030504040204" pitchFamily="50" charset="-128"/>
              <a:ea typeface="メイリオ" panose="020B0604030504040204" pitchFamily="50" charset="-128"/>
            </a:endParaRPr>
          </a:p>
          <a:p>
            <a:endParaRPr kumimoji="1" lang="en-US" altLang="ja-JP" sz="2000" b="1" dirty="0">
              <a:solidFill>
                <a:srgbClr val="1279BA"/>
              </a:solidFill>
              <a:latin typeface="メイリオ" panose="020B0604030504040204" pitchFamily="50" charset="-128"/>
              <a:ea typeface="メイリオ" panose="020B0604030504040204" pitchFamily="50" charset="-128"/>
            </a:endParaRPr>
          </a:p>
          <a:p>
            <a:r>
              <a:rPr kumimoji="1" lang="en-US" altLang="ja-JP" sz="1400" dirty="0">
                <a:solidFill>
                  <a:srgbClr val="1279BA"/>
                </a:solidFill>
                <a:latin typeface="メイリオ" panose="020B0604030504040204" pitchFamily="50" charset="-128"/>
                <a:ea typeface="メイリオ" panose="020B0604030504040204" pitchFamily="50" charset="-128"/>
              </a:rPr>
              <a:t>※</a:t>
            </a:r>
            <a:r>
              <a:rPr kumimoji="1" lang="ja-JP" altLang="en-US" sz="1400" dirty="0">
                <a:solidFill>
                  <a:srgbClr val="1279BA"/>
                </a:solidFill>
                <a:latin typeface="メイリオ" panose="020B0604030504040204" pitchFamily="50" charset="-128"/>
                <a:ea typeface="メイリオ" panose="020B0604030504040204" pitchFamily="50" charset="-128"/>
              </a:rPr>
              <a:t>実施案件によっては他のタクシー会社での実施となり、その際</a:t>
            </a:r>
            <a:r>
              <a:rPr kumimoji="1" lang="en-US" altLang="ja-JP" sz="1400" dirty="0">
                <a:solidFill>
                  <a:srgbClr val="1279BA"/>
                </a:solidFill>
                <a:latin typeface="メイリオ" panose="020B0604030504040204" pitchFamily="50" charset="-128"/>
                <a:ea typeface="メイリオ" panose="020B0604030504040204" pitchFamily="50" charset="-128"/>
              </a:rPr>
              <a:t>TOKYO PRIME </a:t>
            </a:r>
            <a:r>
              <a:rPr kumimoji="1" lang="ja-JP" altLang="en-US" sz="1400" dirty="0">
                <a:solidFill>
                  <a:srgbClr val="1279BA"/>
                </a:solidFill>
                <a:latin typeface="メイリオ" panose="020B0604030504040204" pitchFamily="50" charset="-128"/>
                <a:ea typeface="メイリオ" panose="020B0604030504040204" pitchFamily="50" charset="-128"/>
              </a:rPr>
              <a:t>のサイネージが設置されていない場合もございます</a:t>
            </a:r>
            <a:endParaRPr kumimoji="1" lang="en-US" altLang="ja-JP" sz="1400" dirty="0">
              <a:solidFill>
                <a:srgbClr val="1279BA"/>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9CCDC6C-38B7-66F2-FD7D-4BF81017A28A}"/>
              </a:ext>
            </a:extLst>
          </p:cNvPr>
          <p:cNvSpPr/>
          <p:nvPr/>
        </p:nvSpPr>
        <p:spPr>
          <a:xfrm>
            <a:off x="1451480" y="3695265"/>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p>
        </p:txBody>
      </p:sp>
      <p:sp>
        <p:nvSpPr>
          <p:cNvPr id="7" name="テキスト ボックス 6">
            <a:extLst>
              <a:ext uri="{FF2B5EF4-FFF2-40B4-BE49-F238E27FC236}">
                <a16:creationId xmlns:a16="http://schemas.microsoft.com/office/drawing/2014/main" id="{EFBECFB2-6E74-A981-FA83-ABCD68DC98FE}"/>
              </a:ext>
            </a:extLst>
          </p:cNvPr>
          <p:cNvSpPr txBox="1"/>
          <p:nvPr/>
        </p:nvSpPr>
        <p:spPr>
          <a:xfrm>
            <a:off x="1796015" y="3852194"/>
            <a:ext cx="1031051" cy="430887"/>
          </a:xfrm>
          <a:prstGeom prst="rect">
            <a:avLst/>
          </a:prstGeom>
          <a:noFill/>
        </p:spPr>
        <p:txBody>
          <a:bodyPr wrap="none" rtlCol="0">
            <a:spAutoFit/>
          </a:bodyPr>
          <a:lstStyle/>
          <a:p>
            <a:r>
              <a:rPr kumimoji="1" lang="ja-JP" altLang="en-US" sz="2200" dirty="0">
                <a:solidFill>
                  <a:srgbClr val="1279BA"/>
                </a:solidFill>
                <a:latin typeface="+mn-ea"/>
              </a:rPr>
              <a:t>乗車前</a:t>
            </a:r>
          </a:p>
        </p:txBody>
      </p:sp>
      <p:sp>
        <p:nvSpPr>
          <p:cNvPr id="8" name="正方形/長方形 7">
            <a:extLst>
              <a:ext uri="{FF2B5EF4-FFF2-40B4-BE49-F238E27FC236}">
                <a16:creationId xmlns:a16="http://schemas.microsoft.com/office/drawing/2014/main" id="{95676A83-E135-C7B8-FE14-FB11E2EC7060}"/>
              </a:ext>
            </a:extLst>
          </p:cNvPr>
          <p:cNvSpPr/>
          <p:nvPr/>
        </p:nvSpPr>
        <p:spPr>
          <a:xfrm>
            <a:off x="9220010" y="3747112"/>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p>
        </p:txBody>
      </p:sp>
      <p:sp>
        <p:nvSpPr>
          <p:cNvPr id="9" name="テキスト ボックス 8">
            <a:extLst>
              <a:ext uri="{FF2B5EF4-FFF2-40B4-BE49-F238E27FC236}">
                <a16:creationId xmlns:a16="http://schemas.microsoft.com/office/drawing/2014/main" id="{FBA2EFCE-4DE0-D94A-1C1A-E448113A35A3}"/>
              </a:ext>
            </a:extLst>
          </p:cNvPr>
          <p:cNvSpPr txBox="1"/>
          <p:nvPr/>
        </p:nvSpPr>
        <p:spPr>
          <a:xfrm>
            <a:off x="9564545" y="3907856"/>
            <a:ext cx="1031051" cy="430887"/>
          </a:xfrm>
          <a:prstGeom prst="rect">
            <a:avLst/>
          </a:prstGeom>
          <a:noFill/>
        </p:spPr>
        <p:txBody>
          <a:bodyPr wrap="none" rtlCol="0">
            <a:spAutoFit/>
          </a:bodyPr>
          <a:lstStyle/>
          <a:p>
            <a:r>
              <a:rPr kumimoji="1" lang="ja-JP" altLang="en-US" sz="2200" dirty="0">
                <a:solidFill>
                  <a:srgbClr val="1279BA"/>
                </a:solidFill>
                <a:latin typeface="+mn-ea"/>
              </a:rPr>
              <a:t>乗車中</a:t>
            </a:r>
          </a:p>
        </p:txBody>
      </p:sp>
      <p:pic>
        <p:nvPicPr>
          <p:cNvPr id="10" name="図 9" descr="歩道の隣に駐車した車&#10;&#10;自動的に生成された説明">
            <a:extLst>
              <a:ext uri="{FF2B5EF4-FFF2-40B4-BE49-F238E27FC236}">
                <a16:creationId xmlns:a16="http://schemas.microsoft.com/office/drawing/2014/main" id="{29E91E12-80FE-E415-EB38-D0BDD0D3CCD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51482" y="4590514"/>
            <a:ext cx="7377940" cy="5213627"/>
          </a:xfrm>
          <a:prstGeom prst="rect">
            <a:avLst/>
          </a:prstGeom>
        </p:spPr>
      </p:pic>
      <p:pic>
        <p:nvPicPr>
          <p:cNvPr id="11" name="図 10" descr="車のダッシュボード&#10;&#10;低い精度で自動的に生成された説明">
            <a:extLst>
              <a:ext uri="{FF2B5EF4-FFF2-40B4-BE49-F238E27FC236}">
                <a16:creationId xmlns:a16="http://schemas.microsoft.com/office/drawing/2014/main" id="{A64DEB48-09B2-A0B3-0EB1-DC1865844A2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220011" y="4590515"/>
            <a:ext cx="7377940" cy="5199416"/>
          </a:xfrm>
          <a:prstGeom prst="rect">
            <a:avLst/>
          </a:prstGeom>
        </p:spPr>
      </p:pic>
    </p:spTree>
    <p:extLst>
      <p:ext uri="{BB962C8B-B14F-4D97-AF65-F5344CB8AC3E}">
        <p14:creationId xmlns:p14="http://schemas.microsoft.com/office/powerpoint/2010/main" val="193651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7E7273E-4FBC-67E8-CDD1-D1C972CC2112}"/>
              </a:ext>
            </a:extLst>
          </p:cNvPr>
          <p:cNvSpPr>
            <a:spLocks noGrp="1"/>
          </p:cNvSpPr>
          <p:nvPr>
            <p:ph type="title"/>
          </p:nvPr>
        </p:nvSpPr>
        <p:spPr/>
        <p:txBody>
          <a:bodyPr/>
          <a:lstStyle/>
          <a:p>
            <a:r>
              <a:rPr kumimoji="1" lang="ja-JP" altLang="en-US" dirty="0"/>
              <a:t>タクシールの効果</a:t>
            </a:r>
          </a:p>
        </p:txBody>
      </p:sp>
      <p:sp>
        <p:nvSpPr>
          <p:cNvPr id="4" name="スライド番号プレースホルダー 3">
            <a:extLst>
              <a:ext uri="{FF2B5EF4-FFF2-40B4-BE49-F238E27FC236}">
                <a16:creationId xmlns:a16="http://schemas.microsoft.com/office/drawing/2014/main" id="{F770F999-0735-1447-AC53-CFBD80F392DF}"/>
              </a:ext>
            </a:extLst>
          </p:cNvPr>
          <p:cNvSpPr txBox="1">
            <a:spLocks/>
          </p:cNvSpPr>
          <p:nvPr/>
        </p:nvSpPr>
        <p:spPr>
          <a:xfrm>
            <a:off x="17847544" y="9809655"/>
            <a:ext cx="440457" cy="47800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5</a:t>
            </a:fld>
            <a:endParaRPr lang="en-US" sz="1905" dirty="0">
              <a:solidFill>
                <a:srgbClr val="9DCBE3"/>
              </a:solidFill>
              <a:latin typeface="+mj-ea"/>
              <a:ea typeface="+mj-ea"/>
            </a:endParaRPr>
          </a:p>
        </p:txBody>
      </p:sp>
      <p:sp>
        <p:nvSpPr>
          <p:cNvPr id="5" name="テキスト ボックス 4">
            <a:extLst>
              <a:ext uri="{FF2B5EF4-FFF2-40B4-BE49-F238E27FC236}">
                <a16:creationId xmlns:a16="http://schemas.microsoft.com/office/drawing/2014/main" id="{821A8663-1545-97F8-D7C6-0E51BF928F5F}"/>
              </a:ext>
            </a:extLst>
          </p:cNvPr>
          <p:cNvSpPr txBox="1"/>
          <p:nvPr/>
        </p:nvSpPr>
        <p:spPr>
          <a:xfrm>
            <a:off x="2109415" y="1679115"/>
            <a:ext cx="13450887" cy="502539"/>
          </a:xfrm>
          <a:prstGeom prst="rect">
            <a:avLst/>
          </a:prstGeom>
          <a:noFill/>
        </p:spPr>
        <p:txBody>
          <a:bodyPr wrap="square" lIns="124426" tIns="62213" rIns="124426" bIns="62213" rtlCol="0" anchor="t">
            <a:spAutoFit/>
          </a:bodyPr>
          <a:lstStyle/>
          <a:p>
            <a:r>
              <a:rPr kumimoji="1" lang="ja-JP" altLang="en-US" sz="2449" b="1" u="sng" dirty="0">
                <a:solidFill>
                  <a:srgbClr val="1279BA"/>
                </a:solidFill>
                <a:latin typeface="游ゴシック"/>
                <a:ea typeface="游ゴシック"/>
              </a:rPr>
              <a:t>▼東京都「タクシール」の広告で検証</a:t>
            </a:r>
            <a:endParaRPr kumimoji="1" lang="en-US" altLang="ja-JP" sz="2449" b="1" u="sng" dirty="0">
              <a:solidFill>
                <a:srgbClr val="1279BA"/>
              </a:solidFill>
              <a:latin typeface="游ゴシック"/>
              <a:ea typeface="游ゴシック"/>
            </a:endParaRPr>
          </a:p>
        </p:txBody>
      </p:sp>
      <p:pic>
        <p:nvPicPr>
          <p:cNvPr id="6" name="図 5">
            <a:extLst>
              <a:ext uri="{FF2B5EF4-FFF2-40B4-BE49-F238E27FC236}">
                <a16:creationId xmlns:a16="http://schemas.microsoft.com/office/drawing/2014/main" id="{3349DA7A-E235-7BAA-15ED-402A1D17E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4981" y="6022850"/>
            <a:ext cx="7164217" cy="3296303"/>
          </a:xfrm>
          <a:prstGeom prst="rect">
            <a:avLst/>
          </a:prstGeom>
        </p:spPr>
      </p:pic>
      <p:sp>
        <p:nvSpPr>
          <p:cNvPr id="7" name="テキスト ボックス 6">
            <a:extLst>
              <a:ext uri="{FF2B5EF4-FFF2-40B4-BE49-F238E27FC236}">
                <a16:creationId xmlns:a16="http://schemas.microsoft.com/office/drawing/2014/main" id="{9E908254-A4A3-E028-40DE-45BC22352B92}"/>
              </a:ext>
            </a:extLst>
          </p:cNvPr>
          <p:cNvSpPr txBox="1"/>
          <p:nvPr/>
        </p:nvSpPr>
        <p:spPr>
          <a:xfrm>
            <a:off x="10096724" y="7874270"/>
            <a:ext cx="7353076" cy="1384995"/>
          </a:xfrm>
          <a:prstGeom prst="rect">
            <a:avLst/>
          </a:prstGeom>
          <a:noFill/>
        </p:spPr>
        <p:txBody>
          <a:bodyPr wrap="square">
            <a:spAutoFit/>
          </a:bodyPr>
          <a:lstStyle/>
          <a:p>
            <a:pPr marL="233293" indent="-233293">
              <a:buFont typeface="システムフォント（レギュラー）"/>
              <a:buChar char="※"/>
            </a:pPr>
            <a:r>
              <a:rPr kumimoji="1" lang="ja-JP" altLang="en-US" sz="1400" dirty="0">
                <a:solidFill>
                  <a:srgbClr val="1279BA"/>
                </a:solidFill>
                <a:latin typeface="+mn-ea"/>
              </a:rPr>
              <a:t>調査手法：モニタス社によるインターネット調査</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調査期間：</a:t>
            </a:r>
            <a:r>
              <a:rPr kumimoji="1" lang="en-US" altLang="ja-JP" sz="1400" dirty="0">
                <a:solidFill>
                  <a:srgbClr val="1279BA"/>
                </a:solidFill>
                <a:latin typeface="+mn-ea"/>
              </a:rPr>
              <a:t>2023</a:t>
            </a:r>
            <a:r>
              <a:rPr kumimoji="1" lang="ja-JP" altLang="en-US" sz="1400" dirty="0">
                <a:solidFill>
                  <a:srgbClr val="1279BA"/>
                </a:solidFill>
                <a:latin typeface="+mn-ea"/>
              </a:rPr>
              <a:t>年</a:t>
            </a:r>
            <a:r>
              <a:rPr kumimoji="1" lang="en-US" altLang="ja-JP" sz="1400" dirty="0">
                <a:solidFill>
                  <a:srgbClr val="1279BA"/>
                </a:solidFill>
                <a:latin typeface="+mn-ea"/>
              </a:rPr>
              <a:t>5</a:t>
            </a:r>
            <a:r>
              <a:rPr kumimoji="1" lang="ja-JP" altLang="en-US" sz="1400" dirty="0">
                <a:solidFill>
                  <a:srgbClr val="1279BA"/>
                </a:solidFill>
                <a:latin typeface="+mn-ea"/>
              </a:rPr>
              <a:t>月</a:t>
            </a:r>
            <a:r>
              <a:rPr kumimoji="1" lang="en-US" altLang="ja-JP" sz="1400" dirty="0">
                <a:solidFill>
                  <a:srgbClr val="1279BA"/>
                </a:solidFill>
                <a:latin typeface="+mn-ea"/>
              </a:rPr>
              <a:t>4</a:t>
            </a:r>
            <a:r>
              <a:rPr kumimoji="1" lang="ja-JP" altLang="en-US" sz="1400" dirty="0">
                <a:solidFill>
                  <a:srgbClr val="1279BA"/>
                </a:solidFill>
                <a:latin typeface="+mn-ea"/>
              </a:rPr>
              <a:t>日～</a:t>
            </a:r>
            <a:r>
              <a:rPr kumimoji="1" lang="en-US" altLang="ja-JP" sz="1400" dirty="0">
                <a:solidFill>
                  <a:srgbClr val="1279BA"/>
                </a:solidFill>
                <a:latin typeface="+mn-ea"/>
              </a:rPr>
              <a:t>5</a:t>
            </a:r>
            <a:r>
              <a:rPr kumimoji="1" lang="ja-JP" altLang="en-US" sz="1400" dirty="0">
                <a:solidFill>
                  <a:srgbClr val="1279BA"/>
                </a:solidFill>
                <a:latin typeface="+mn-ea"/>
              </a:rPr>
              <a:t>月</a:t>
            </a:r>
            <a:r>
              <a:rPr kumimoji="1" lang="en-US" altLang="ja-JP" sz="1400" dirty="0">
                <a:solidFill>
                  <a:srgbClr val="1279BA"/>
                </a:solidFill>
                <a:latin typeface="+mn-ea"/>
              </a:rPr>
              <a:t>9</a:t>
            </a:r>
            <a:r>
              <a:rPr kumimoji="1" lang="ja-JP" altLang="en-US" sz="1400" dirty="0">
                <a:solidFill>
                  <a:srgbClr val="1279BA"/>
                </a:solidFill>
                <a:latin typeface="+mn-ea"/>
              </a:rPr>
              <a:t>日</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対象者：東京都在住者・</a:t>
            </a:r>
            <a:r>
              <a:rPr kumimoji="1" lang="en-US" altLang="ja-JP" sz="1400" dirty="0">
                <a:solidFill>
                  <a:srgbClr val="1279BA"/>
                </a:solidFill>
                <a:latin typeface="+mn-ea"/>
              </a:rPr>
              <a:t>20</a:t>
            </a:r>
            <a:r>
              <a:rPr kumimoji="1" lang="ja-JP" altLang="en-US" sz="1400" dirty="0">
                <a:solidFill>
                  <a:srgbClr val="1279BA"/>
                </a:solidFill>
                <a:latin typeface="+mn-ea"/>
              </a:rPr>
              <a:t>歳以上の男女個人</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サンプルサイズ：</a:t>
            </a:r>
            <a:r>
              <a:rPr kumimoji="1" lang="en-US" altLang="ja-JP" sz="1400" dirty="0">
                <a:solidFill>
                  <a:srgbClr val="1279BA"/>
                </a:solidFill>
                <a:latin typeface="+mn-ea"/>
              </a:rPr>
              <a:t>150</a:t>
            </a:r>
            <a:r>
              <a:rPr kumimoji="1" lang="ja-JP" altLang="en-US" sz="1400" dirty="0">
                <a:solidFill>
                  <a:srgbClr val="1279BA"/>
                </a:solidFill>
                <a:latin typeface="+mn-ea"/>
              </a:rPr>
              <a:t>人</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東京都の昼間就業者数の出展：</a:t>
            </a:r>
            <a:endParaRPr kumimoji="1" lang="en-US" altLang="ja-JP" sz="1400" dirty="0">
              <a:solidFill>
                <a:srgbClr val="1279BA"/>
              </a:solidFill>
              <a:latin typeface="+mn-ea"/>
            </a:endParaRPr>
          </a:p>
          <a:p>
            <a:r>
              <a:rPr kumimoji="1" lang="ja-JP" altLang="en-US" sz="1400" dirty="0">
                <a:solidFill>
                  <a:srgbClr val="1279BA"/>
                </a:solidFill>
                <a:latin typeface="+mn-ea"/>
              </a:rPr>
              <a:t>　</a:t>
            </a:r>
            <a:r>
              <a:rPr kumimoji="1" lang="en-US" altLang="ja-JP" sz="1400" dirty="0">
                <a:solidFill>
                  <a:srgbClr val="1279BA"/>
                </a:solidFill>
                <a:latin typeface="+mn-ea"/>
              </a:rPr>
              <a:t>https://www.metro.tokyo.lg.jp/tosei/hodohappyo/press/2023/03/27/32.html</a:t>
            </a:r>
            <a:endParaRPr kumimoji="1" lang="ja-JP" altLang="en-US" sz="1400" dirty="0">
              <a:solidFill>
                <a:srgbClr val="1279BA"/>
              </a:solidFill>
              <a:latin typeface="+mn-ea"/>
            </a:endParaRPr>
          </a:p>
        </p:txBody>
      </p:sp>
      <p:graphicFrame>
        <p:nvGraphicFramePr>
          <p:cNvPr id="8" name="表 8">
            <a:extLst>
              <a:ext uri="{FF2B5EF4-FFF2-40B4-BE49-F238E27FC236}">
                <a16:creationId xmlns:a16="http://schemas.microsoft.com/office/drawing/2014/main" id="{53280B6D-AAAA-AA64-35B2-FC3E01CC4FE3}"/>
              </a:ext>
            </a:extLst>
          </p:cNvPr>
          <p:cNvGraphicFramePr>
            <a:graphicFrameLocks noGrp="1"/>
          </p:cNvGraphicFramePr>
          <p:nvPr>
            <p:extLst>
              <p:ext uri="{D42A27DB-BD31-4B8C-83A1-F6EECF244321}">
                <p14:modId xmlns:p14="http://schemas.microsoft.com/office/powerpoint/2010/main" val="84172526"/>
              </p:ext>
            </p:extLst>
          </p:nvPr>
        </p:nvGraphicFramePr>
        <p:xfrm>
          <a:off x="2874969" y="2330716"/>
          <a:ext cx="11919752" cy="2930376"/>
        </p:xfrm>
        <a:graphic>
          <a:graphicData uri="http://schemas.openxmlformats.org/drawingml/2006/table">
            <a:tbl>
              <a:tblPr firstRow="1" bandRow="1">
                <a:tableStyleId>{5C22544A-7EE6-4342-B048-85BDC9FD1C3A}</a:tableStyleId>
              </a:tblPr>
              <a:tblGrid>
                <a:gridCol w="5854513">
                  <a:extLst>
                    <a:ext uri="{9D8B030D-6E8A-4147-A177-3AD203B41FA5}">
                      <a16:colId xmlns:a16="http://schemas.microsoft.com/office/drawing/2014/main" val="3794673821"/>
                    </a:ext>
                  </a:extLst>
                </a:gridCol>
                <a:gridCol w="6065239">
                  <a:extLst>
                    <a:ext uri="{9D8B030D-6E8A-4147-A177-3AD203B41FA5}">
                      <a16:colId xmlns:a16="http://schemas.microsoft.com/office/drawing/2014/main" val="4028561385"/>
                    </a:ext>
                  </a:extLst>
                </a:gridCol>
              </a:tblGrid>
              <a:tr h="952448">
                <a:tc>
                  <a:txBody>
                    <a:bodyPr/>
                    <a:lstStyle/>
                    <a:p>
                      <a:pPr algn="ctr"/>
                      <a:endParaRPr kumimoji="1" lang="ja-JP" altLang="en-US" sz="1900" b="0" dirty="0">
                        <a:latin typeface="+mj-ea"/>
                        <a:ea typeface="+mj-ea"/>
                      </a:endParaRPr>
                    </a:p>
                  </a:txBody>
                  <a:tcPr marL="124426" marR="124426" marT="62213" marB="62213">
                    <a:solidFill>
                      <a:srgbClr val="4AB5E3"/>
                    </a:solidFill>
                  </a:tcPr>
                </a:tc>
                <a:tc>
                  <a:txBody>
                    <a:bodyPr/>
                    <a:lstStyle/>
                    <a:p>
                      <a:pPr algn="ctr"/>
                      <a:r>
                        <a:rPr kumimoji="1" lang="en-US" altLang="ja-JP" sz="1900" b="1" dirty="0">
                          <a:latin typeface="+mj-ea"/>
                          <a:ea typeface="+mj-ea"/>
                        </a:rPr>
                        <a:t>4</a:t>
                      </a:r>
                      <a:r>
                        <a:rPr kumimoji="1" lang="ja-JP" altLang="en-US" sz="1900" b="1" dirty="0">
                          <a:latin typeface="+mj-ea"/>
                          <a:ea typeface="+mj-ea"/>
                        </a:rPr>
                        <a:t>面</a:t>
                      </a:r>
                      <a:r>
                        <a:rPr kumimoji="1" lang="en-US" altLang="ja-JP" sz="1900" b="1" dirty="0">
                          <a:latin typeface="+mj-ea"/>
                          <a:ea typeface="+mj-ea"/>
                        </a:rPr>
                        <a:t>×100</a:t>
                      </a:r>
                      <a:r>
                        <a:rPr kumimoji="1" lang="ja-JP" altLang="en-US" sz="1900" b="1" dirty="0">
                          <a:latin typeface="+mj-ea"/>
                          <a:ea typeface="+mj-ea"/>
                        </a:rPr>
                        <a:t>台</a:t>
                      </a:r>
                      <a:r>
                        <a:rPr kumimoji="1" lang="en-US" altLang="ja-JP" sz="1900" b="1" dirty="0">
                          <a:latin typeface="+mj-ea"/>
                          <a:ea typeface="+mj-ea"/>
                        </a:rPr>
                        <a:t>×3</a:t>
                      </a:r>
                      <a:r>
                        <a:rPr kumimoji="1" lang="ja-JP" altLang="en-US" sz="1900" b="1" dirty="0">
                          <a:latin typeface="+mj-ea"/>
                          <a:ea typeface="+mj-ea"/>
                        </a:rPr>
                        <a:t>か月</a:t>
                      </a:r>
                    </a:p>
                  </a:txBody>
                  <a:tcPr marL="124426" marR="124426" marT="62213" marB="62213" anchor="ctr">
                    <a:solidFill>
                      <a:srgbClr val="4AB5E3"/>
                    </a:solidFill>
                  </a:tcPr>
                </a:tc>
                <a:extLst>
                  <a:ext uri="{0D108BD9-81ED-4DB2-BD59-A6C34878D82A}">
                    <a16:rowId xmlns:a16="http://schemas.microsoft.com/office/drawing/2014/main" val="1523743694"/>
                  </a:ext>
                </a:extLst>
              </a:tr>
              <a:tr h="697835">
                <a:tc>
                  <a:txBody>
                    <a:bodyPr/>
                    <a:lstStyle/>
                    <a:p>
                      <a:pPr algn="ctr"/>
                      <a:r>
                        <a:rPr kumimoji="1" lang="ja-JP" altLang="en-US" sz="1900" b="1" dirty="0">
                          <a:solidFill>
                            <a:srgbClr val="357ABA"/>
                          </a:solidFill>
                          <a:latin typeface="+mj-ea"/>
                          <a:ea typeface="+mj-ea"/>
                        </a:rPr>
                        <a:t>広告到達率</a:t>
                      </a:r>
                    </a:p>
                  </a:txBody>
                  <a:tcPr marL="124426" marR="124426" marT="62213" marB="62213" anchor="ctr">
                    <a:solidFill>
                      <a:srgbClr val="CCE4EE"/>
                    </a:solidFill>
                  </a:tcPr>
                </a:tc>
                <a:tc>
                  <a:txBody>
                    <a:bodyPr/>
                    <a:lstStyle/>
                    <a:p>
                      <a:pPr algn="ctr"/>
                      <a:r>
                        <a:rPr kumimoji="1" lang="en-US" altLang="ja-JP" sz="1900" b="1" dirty="0">
                          <a:solidFill>
                            <a:srgbClr val="357ABA"/>
                          </a:solidFill>
                          <a:latin typeface="+mj-ea"/>
                          <a:ea typeface="+mj-ea"/>
                        </a:rPr>
                        <a:t>24.1</a:t>
                      </a:r>
                      <a:r>
                        <a:rPr kumimoji="1" lang="ja-JP" altLang="en-US" sz="1900" b="1" dirty="0">
                          <a:solidFill>
                            <a:srgbClr val="357ABA"/>
                          </a:solidFill>
                          <a:latin typeface="+mj-ea"/>
                          <a:ea typeface="+mj-ea"/>
                        </a:rPr>
                        <a:t>％</a:t>
                      </a:r>
                    </a:p>
                  </a:txBody>
                  <a:tcPr marL="124426" marR="124426" marT="62213" marB="62213" anchor="ctr">
                    <a:solidFill>
                      <a:schemeClr val="bg1">
                        <a:lumMod val="95000"/>
                      </a:schemeClr>
                    </a:solidFill>
                  </a:tcPr>
                </a:tc>
                <a:extLst>
                  <a:ext uri="{0D108BD9-81ED-4DB2-BD59-A6C34878D82A}">
                    <a16:rowId xmlns:a16="http://schemas.microsoft.com/office/drawing/2014/main" val="4095031649"/>
                  </a:ext>
                </a:extLst>
              </a:tr>
              <a:tr h="679851">
                <a:tc>
                  <a:txBody>
                    <a:bodyPr/>
                    <a:lstStyle/>
                    <a:p>
                      <a:pPr algn="ctr"/>
                      <a:r>
                        <a:rPr kumimoji="1" lang="ja-JP" altLang="en-US" sz="1900" b="1" dirty="0">
                          <a:solidFill>
                            <a:srgbClr val="357ABA"/>
                          </a:solidFill>
                          <a:latin typeface="+mj-ea"/>
                          <a:ea typeface="+mj-ea"/>
                        </a:rPr>
                        <a:t>推定広告到達人数</a:t>
                      </a:r>
                      <a:endParaRPr kumimoji="1" lang="en-US" altLang="ja-JP" sz="1900" b="1" dirty="0">
                        <a:solidFill>
                          <a:srgbClr val="357ABA"/>
                        </a:solidFill>
                        <a:latin typeface="+mj-ea"/>
                        <a:ea typeface="+mj-ea"/>
                      </a:endParaRPr>
                    </a:p>
                  </a:txBody>
                  <a:tcPr marL="124426" marR="124426" marT="62213" marB="62213" anchor="ct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約</a:t>
                      </a: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250</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万人</a:t>
                      </a: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月</a:t>
                      </a:r>
                    </a:p>
                  </a:txBody>
                  <a:tcPr marL="124426" marR="124426" marT="62213" marB="62213" anchor="ctr">
                    <a:solidFill>
                      <a:schemeClr val="bg1">
                        <a:lumMod val="95000"/>
                      </a:schemeClr>
                    </a:solidFill>
                  </a:tcPr>
                </a:tc>
                <a:extLst>
                  <a:ext uri="{0D108BD9-81ED-4DB2-BD59-A6C34878D82A}">
                    <a16:rowId xmlns:a16="http://schemas.microsoft.com/office/drawing/2014/main" val="2335026735"/>
                  </a:ext>
                </a:extLst>
              </a:tr>
              <a:tr h="600242">
                <a:tc>
                  <a:txBody>
                    <a:bodyPr/>
                    <a:lstStyle/>
                    <a:p>
                      <a:pPr algn="ctr"/>
                      <a:r>
                        <a:rPr kumimoji="1" lang="ja-JP" altLang="en-US" sz="1900" b="1" dirty="0">
                          <a:solidFill>
                            <a:srgbClr val="357ABA"/>
                          </a:solidFill>
                          <a:latin typeface="+mj-ea"/>
                          <a:ea typeface="+mj-ea"/>
                        </a:rPr>
                        <a:t>広告到達単価</a:t>
                      </a:r>
                    </a:p>
                  </a:txBody>
                  <a:tcPr marL="124426" marR="124426" marT="62213" marB="62213" anchor="ctr">
                    <a:solidFill>
                      <a:srgbClr val="CCE4EE"/>
                    </a:solidFill>
                  </a:tcPr>
                </a:tc>
                <a:tc>
                  <a:txBody>
                    <a:bodyPr/>
                    <a:lstStyle/>
                    <a:p>
                      <a:pPr algn="ctr"/>
                      <a:r>
                        <a:rPr kumimoji="1" lang="ja-JP" altLang="en-US" sz="1900" b="1" dirty="0">
                          <a:solidFill>
                            <a:srgbClr val="357ABA"/>
                          </a:solidFill>
                          <a:latin typeface="+mj-ea"/>
                          <a:ea typeface="+mj-ea"/>
                        </a:rPr>
                        <a:t>約</a:t>
                      </a:r>
                      <a:r>
                        <a:rPr kumimoji="1" lang="en-US" altLang="ja-JP" sz="1900" b="1" dirty="0">
                          <a:solidFill>
                            <a:srgbClr val="357ABA"/>
                          </a:solidFill>
                          <a:latin typeface="+mj-ea"/>
                          <a:ea typeface="+mj-ea"/>
                        </a:rPr>
                        <a:t>1.8</a:t>
                      </a:r>
                      <a:r>
                        <a:rPr kumimoji="1" lang="ja-JP" altLang="en-US" sz="1900" b="1" dirty="0">
                          <a:solidFill>
                            <a:srgbClr val="357ABA"/>
                          </a:solidFill>
                          <a:latin typeface="+mj-ea"/>
                          <a:ea typeface="+mj-ea"/>
                        </a:rPr>
                        <a:t>円</a:t>
                      </a:r>
                      <a:r>
                        <a:rPr kumimoji="1" lang="en-US" altLang="ja-JP" sz="1900" b="1" dirty="0">
                          <a:solidFill>
                            <a:srgbClr val="357ABA"/>
                          </a:solidFill>
                          <a:latin typeface="+mj-ea"/>
                          <a:ea typeface="+mj-ea"/>
                        </a:rPr>
                        <a:t>/</a:t>
                      </a:r>
                      <a:r>
                        <a:rPr kumimoji="1" lang="ja-JP" altLang="en-US" sz="1900" b="1" dirty="0">
                          <a:solidFill>
                            <a:srgbClr val="357ABA"/>
                          </a:solidFill>
                          <a:latin typeface="+mj-ea"/>
                          <a:ea typeface="+mj-ea"/>
                        </a:rPr>
                        <a:t>人</a:t>
                      </a:r>
                    </a:p>
                  </a:txBody>
                  <a:tcPr marL="124426" marR="124426" marT="62213" marB="62213" anchor="ctr">
                    <a:solidFill>
                      <a:schemeClr val="bg1">
                        <a:lumMod val="95000"/>
                      </a:schemeClr>
                    </a:solidFill>
                  </a:tcPr>
                </a:tc>
                <a:extLst>
                  <a:ext uri="{0D108BD9-81ED-4DB2-BD59-A6C34878D82A}">
                    <a16:rowId xmlns:a16="http://schemas.microsoft.com/office/drawing/2014/main" val="4062075323"/>
                  </a:ext>
                </a:extLst>
              </a:tr>
            </a:tbl>
          </a:graphicData>
        </a:graphic>
      </p:graphicFrame>
      <p:sp>
        <p:nvSpPr>
          <p:cNvPr id="9" name="テキスト ボックス 8">
            <a:extLst>
              <a:ext uri="{FF2B5EF4-FFF2-40B4-BE49-F238E27FC236}">
                <a16:creationId xmlns:a16="http://schemas.microsoft.com/office/drawing/2014/main" id="{AD870E21-4EC1-1E26-C3C3-243EE5BBC314}"/>
              </a:ext>
            </a:extLst>
          </p:cNvPr>
          <p:cNvSpPr txBox="1"/>
          <p:nvPr/>
        </p:nvSpPr>
        <p:spPr>
          <a:xfrm>
            <a:off x="2874970" y="5338506"/>
            <a:ext cx="9870686" cy="384721"/>
          </a:xfrm>
          <a:prstGeom prst="rect">
            <a:avLst/>
          </a:prstGeom>
          <a:noFill/>
        </p:spPr>
        <p:txBody>
          <a:bodyPr wrap="square">
            <a:spAutoFit/>
          </a:bodyPr>
          <a:lstStyle/>
          <a:p>
            <a:r>
              <a:rPr kumimoji="1" lang="en-US" altLang="ja-JP" sz="1900" dirty="0">
                <a:solidFill>
                  <a:srgbClr val="1279BA"/>
                </a:solidFill>
                <a:latin typeface="+mn-ea"/>
              </a:rPr>
              <a:t>※</a:t>
            </a:r>
            <a:r>
              <a:rPr kumimoji="1" lang="ja-JP" altLang="en-US" sz="1900" dirty="0">
                <a:solidFill>
                  <a:srgbClr val="1279BA"/>
                </a:solidFill>
                <a:latin typeface="+mn-ea"/>
              </a:rPr>
              <a:t>推定広告到達人数は、東京都の昼間就業者</a:t>
            </a:r>
            <a:r>
              <a:rPr kumimoji="1" lang="en-US" altLang="ja-JP" sz="1900" dirty="0">
                <a:solidFill>
                  <a:srgbClr val="1279BA"/>
                </a:solidFill>
                <a:latin typeface="+mn-ea"/>
              </a:rPr>
              <a:t>1,018</a:t>
            </a:r>
            <a:r>
              <a:rPr kumimoji="1" lang="ja-JP" altLang="en-US" sz="1900" dirty="0">
                <a:solidFill>
                  <a:srgbClr val="1279BA"/>
                </a:solidFill>
                <a:latin typeface="+mn-ea"/>
              </a:rPr>
              <a:t>万人</a:t>
            </a:r>
            <a:r>
              <a:rPr kumimoji="1" lang="en-US" altLang="ja-JP" sz="1900" dirty="0">
                <a:solidFill>
                  <a:srgbClr val="1279BA"/>
                </a:solidFill>
                <a:latin typeface="+mn-ea"/>
              </a:rPr>
              <a:t>×</a:t>
            </a:r>
            <a:r>
              <a:rPr kumimoji="1" lang="ja-JP" altLang="en-US" sz="1900" dirty="0">
                <a:solidFill>
                  <a:srgbClr val="1279BA"/>
                </a:solidFill>
                <a:latin typeface="+mn-ea"/>
              </a:rPr>
              <a:t>広告到達率で推定</a:t>
            </a:r>
            <a:endParaRPr lang="ja-JP" altLang="en-US" sz="1900" dirty="0"/>
          </a:p>
        </p:txBody>
      </p:sp>
    </p:spTree>
    <p:extLst>
      <p:ext uri="{BB962C8B-B14F-4D97-AF65-F5344CB8AC3E}">
        <p14:creationId xmlns:p14="http://schemas.microsoft.com/office/powerpoint/2010/main" val="98054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5F47F6F-359F-F2AF-7FA6-62B34FEC237A}"/>
              </a:ext>
            </a:extLst>
          </p:cNvPr>
          <p:cNvSpPr>
            <a:spLocks noGrp="1"/>
          </p:cNvSpPr>
          <p:nvPr>
            <p:ph type="title"/>
          </p:nvPr>
        </p:nvSpPr>
        <p:spPr/>
        <p:txBody>
          <a:bodyPr/>
          <a:lstStyle/>
          <a:p>
            <a:r>
              <a:rPr kumimoji="1" lang="ja-JP" altLang="en-US" dirty="0"/>
              <a:t>広告掲載事例</a:t>
            </a:r>
          </a:p>
        </p:txBody>
      </p:sp>
      <p:sp>
        <p:nvSpPr>
          <p:cNvPr id="10" name="スライド番号プレースホルダー 3">
            <a:extLst>
              <a:ext uri="{FF2B5EF4-FFF2-40B4-BE49-F238E27FC236}">
                <a16:creationId xmlns:a16="http://schemas.microsoft.com/office/drawing/2014/main" id="{387FDA87-DA29-03D3-3C34-CD5EEB07D752}"/>
              </a:ext>
            </a:extLst>
          </p:cNvPr>
          <p:cNvSpPr txBox="1">
            <a:spLocks/>
          </p:cNvSpPr>
          <p:nvPr/>
        </p:nvSpPr>
        <p:spPr>
          <a:xfrm>
            <a:off x="17828214" y="9801670"/>
            <a:ext cx="459797" cy="48599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6</a:t>
            </a:fld>
            <a:endParaRPr lang="en-US" sz="1905" dirty="0">
              <a:solidFill>
                <a:srgbClr val="9DCBE3"/>
              </a:solidFill>
              <a:latin typeface="+mj-ea"/>
              <a:ea typeface="+mj-ea"/>
            </a:endParaRPr>
          </a:p>
        </p:txBody>
      </p:sp>
      <p:pic>
        <p:nvPicPr>
          <p:cNvPr id="11" name="図 10">
            <a:extLst>
              <a:ext uri="{FF2B5EF4-FFF2-40B4-BE49-F238E27FC236}">
                <a16:creationId xmlns:a16="http://schemas.microsoft.com/office/drawing/2014/main" id="{6A6343AC-D44B-E72C-C6D5-42FD66365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89302" y="1950277"/>
            <a:ext cx="4242797" cy="3182097"/>
          </a:xfrm>
          <a:prstGeom prst="rect">
            <a:avLst/>
          </a:prstGeom>
        </p:spPr>
      </p:pic>
      <p:pic>
        <p:nvPicPr>
          <p:cNvPr id="12" name="図 11">
            <a:extLst>
              <a:ext uri="{FF2B5EF4-FFF2-40B4-BE49-F238E27FC236}">
                <a16:creationId xmlns:a16="http://schemas.microsoft.com/office/drawing/2014/main" id="{27E78597-B5EC-8A93-DFE0-A7B42EA237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4848" y="1950288"/>
            <a:ext cx="4242799" cy="3182099"/>
          </a:xfrm>
          <a:prstGeom prst="rect">
            <a:avLst/>
          </a:prstGeom>
        </p:spPr>
      </p:pic>
      <p:pic>
        <p:nvPicPr>
          <p:cNvPr id="13" name="図 12">
            <a:extLst>
              <a:ext uri="{FF2B5EF4-FFF2-40B4-BE49-F238E27FC236}">
                <a16:creationId xmlns:a16="http://schemas.microsoft.com/office/drawing/2014/main" id="{558F0CD8-AB18-D65F-8046-4864CA769F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0382" y="1950288"/>
            <a:ext cx="4242799" cy="3182099"/>
          </a:xfrm>
          <a:prstGeom prst="rect">
            <a:avLst/>
          </a:prstGeom>
        </p:spPr>
      </p:pic>
      <p:pic>
        <p:nvPicPr>
          <p:cNvPr id="14" name="図 13">
            <a:extLst>
              <a:ext uri="{FF2B5EF4-FFF2-40B4-BE49-F238E27FC236}">
                <a16:creationId xmlns:a16="http://schemas.microsoft.com/office/drawing/2014/main" id="{0D3E5FEC-9D13-A5F8-9AE3-D1946D7AA3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0382" y="6064756"/>
            <a:ext cx="4242796" cy="3182097"/>
          </a:xfrm>
          <a:prstGeom prst="rect">
            <a:avLst/>
          </a:prstGeom>
        </p:spPr>
      </p:pic>
      <p:sp>
        <p:nvSpPr>
          <p:cNvPr id="15" name="テキスト ボックス 14">
            <a:extLst>
              <a:ext uri="{FF2B5EF4-FFF2-40B4-BE49-F238E27FC236}">
                <a16:creationId xmlns:a16="http://schemas.microsoft.com/office/drawing/2014/main" id="{62C206EE-8D0A-975F-3752-508CBEF705E7}"/>
              </a:ext>
            </a:extLst>
          </p:cNvPr>
          <p:cNvSpPr txBox="1"/>
          <p:nvPr/>
        </p:nvSpPr>
        <p:spPr>
          <a:xfrm>
            <a:off x="2716587" y="5292048"/>
            <a:ext cx="3650358" cy="385490"/>
          </a:xfrm>
          <a:prstGeom prst="rect">
            <a:avLst/>
          </a:prstGeom>
          <a:noFill/>
        </p:spPr>
        <p:txBody>
          <a:bodyPr wrap="none" rtlCol="0">
            <a:spAutoFit/>
          </a:bodyPr>
          <a:lstStyle/>
          <a:p>
            <a:pPr algn="ctr"/>
            <a:r>
              <a:rPr kumimoji="1" lang="ja-JP" altLang="en-US" sz="1900" dirty="0">
                <a:solidFill>
                  <a:srgbClr val="1279BA"/>
                </a:solidFill>
              </a:rPr>
              <a:t>ロクシタンジャポン株式会社 様</a:t>
            </a:r>
          </a:p>
        </p:txBody>
      </p:sp>
      <p:sp>
        <p:nvSpPr>
          <p:cNvPr id="16" name="テキスト ボックス 15">
            <a:extLst>
              <a:ext uri="{FF2B5EF4-FFF2-40B4-BE49-F238E27FC236}">
                <a16:creationId xmlns:a16="http://schemas.microsoft.com/office/drawing/2014/main" id="{136D33E8-81FA-44BD-80EC-0ED23258A793}"/>
              </a:ext>
            </a:extLst>
          </p:cNvPr>
          <p:cNvSpPr txBox="1"/>
          <p:nvPr/>
        </p:nvSpPr>
        <p:spPr>
          <a:xfrm>
            <a:off x="7194345" y="5292048"/>
            <a:ext cx="3894015" cy="385490"/>
          </a:xfrm>
          <a:prstGeom prst="rect">
            <a:avLst/>
          </a:prstGeom>
          <a:noFill/>
        </p:spPr>
        <p:txBody>
          <a:bodyPr wrap="none" rtlCol="0">
            <a:spAutoFit/>
          </a:bodyPr>
          <a:lstStyle/>
          <a:p>
            <a:pPr algn="ctr"/>
            <a:r>
              <a:rPr kumimoji="1" lang="ja-JP" altLang="en-US" sz="1900" dirty="0">
                <a:solidFill>
                  <a:srgbClr val="1279BA"/>
                </a:solidFill>
              </a:rPr>
              <a:t>メルヴィータジャポン株式会社 様</a:t>
            </a:r>
          </a:p>
        </p:txBody>
      </p:sp>
      <p:sp>
        <p:nvSpPr>
          <p:cNvPr id="17" name="テキスト ボックス 16">
            <a:extLst>
              <a:ext uri="{FF2B5EF4-FFF2-40B4-BE49-F238E27FC236}">
                <a16:creationId xmlns:a16="http://schemas.microsoft.com/office/drawing/2014/main" id="{E2D19039-7E01-878F-1BBB-591F9E9652EB}"/>
              </a:ext>
            </a:extLst>
          </p:cNvPr>
          <p:cNvSpPr txBox="1"/>
          <p:nvPr/>
        </p:nvSpPr>
        <p:spPr>
          <a:xfrm>
            <a:off x="12162713" y="5290023"/>
            <a:ext cx="3095977" cy="385490"/>
          </a:xfrm>
          <a:prstGeom prst="rect">
            <a:avLst/>
          </a:prstGeom>
          <a:noFill/>
        </p:spPr>
        <p:txBody>
          <a:bodyPr wrap="none" rtlCol="0">
            <a:spAutoFit/>
          </a:bodyPr>
          <a:lstStyle/>
          <a:p>
            <a:pPr algn="ctr"/>
            <a:r>
              <a:rPr kumimoji="1" lang="ja-JP" altLang="en-US" sz="1900" dirty="0">
                <a:solidFill>
                  <a:srgbClr val="1279BA"/>
                </a:solidFill>
                <a:latin typeface="+mj-ea"/>
                <a:ea typeface="+mj-ea"/>
              </a:rPr>
              <a:t>株式会社</a:t>
            </a:r>
            <a:r>
              <a:rPr kumimoji="1" lang="en-US" altLang="ja-JP" sz="1900" dirty="0">
                <a:solidFill>
                  <a:srgbClr val="1279BA"/>
                </a:solidFill>
                <a:latin typeface="+mj-ea"/>
                <a:ea typeface="+mj-ea"/>
              </a:rPr>
              <a:t>heart relation</a:t>
            </a:r>
            <a:r>
              <a:rPr kumimoji="1" lang="ja-JP" altLang="en-US" sz="1900" dirty="0">
                <a:solidFill>
                  <a:srgbClr val="1279BA"/>
                </a:solidFill>
                <a:latin typeface="+mj-ea"/>
                <a:ea typeface="+mj-ea"/>
              </a:rPr>
              <a:t> 様</a:t>
            </a:r>
          </a:p>
        </p:txBody>
      </p:sp>
      <p:sp>
        <p:nvSpPr>
          <p:cNvPr id="18" name="テキスト ボックス 17">
            <a:extLst>
              <a:ext uri="{FF2B5EF4-FFF2-40B4-BE49-F238E27FC236}">
                <a16:creationId xmlns:a16="http://schemas.microsoft.com/office/drawing/2014/main" id="{6D1A6BBB-CD14-1CC5-DAAE-B2B8612EF440}"/>
              </a:ext>
            </a:extLst>
          </p:cNvPr>
          <p:cNvSpPr txBox="1"/>
          <p:nvPr/>
        </p:nvSpPr>
        <p:spPr>
          <a:xfrm>
            <a:off x="2824329" y="9416180"/>
            <a:ext cx="3406702" cy="385490"/>
          </a:xfrm>
          <a:prstGeom prst="rect">
            <a:avLst/>
          </a:prstGeom>
          <a:noFill/>
        </p:spPr>
        <p:txBody>
          <a:bodyPr wrap="none" rtlCol="0">
            <a:spAutoFit/>
          </a:bodyPr>
          <a:lstStyle/>
          <a:p>
            <a:pPr algn="ctr"/>
            <a:r>
              <a:rPr kumimoji="1" lang="ja-JP" altLang="en-US" sz="1900" dirty="0">
                <a:solidFill>
                  <a:srgbClr val="1279BA"/>
                </a:solidFill>
              </a:rPr>
              <a:t>ファストドクター株式会社 様</a:t>
            </a:r>
          </a:p>
        </p:txBody>
      </p:sp>
      <p:sp>
        <p:nvSpPr>
          <p:cNvPr id="19" name="テキスト ボックス 18">
            <a:extLst>
              <a:ext uri="{FF2B5EF4-FFF2-40B4-BE49-F238E27FC236}">
                <a16:creationId xmlns:a16="http://schemas.microsoft.com/office/drawing/2014/main" id="{BE487DD9-CFB5-A78A-CA61-38F959154EE0}"/>
              </a:ext>
            </a:extLst>
          </p:cNvPr>
          <p:cNvSpPr txBox="1"/>
          <p:nvPr/>
        </p:nvSpPr>
        <p:spPr>
          <a:xfrm>
            <a:off x="7937455" y="9414154"/>
            <a:ext cx="2377574" cy="385490"/>
          </a:xfrm>
          <a:prstGeom prst="rect">
            <a:avLst/>
          </a:prstGeom>
          <a:noFill/>
        </p:spPr>
        <p:txBody>
          <a:bodyPr wrap="none" rtlCol="0">
            <a:spAutoFit/>
          </a:bodyPr>
          <a:lstStyle/>
          <a:p>
            <a:pPr algn="ctr"/>
            <a:r>
              <a:rPr kumimoji="1" lang="ja-JP" altLang="en-US" sz="1900" dirty="0">
                <a:solidFill>
                  <a:srgbClr val="1279BA"/>
                </a:solidFill>
              </a:rPr>
              <a:t>株式会社テレシー様</a:t>
            </a:r>
          </a:p>
        </p:txBody>
      </p:sp>
      <p:sp>
        <p:nvSpPr>
          <p:cNvPr id="20" name="テキスト ボックス 19">
            <a:extLst>
              <a:ext uri="{FF2B5EF4-FFF2-40B4-BE49-F238E27FC236}">
                <a16:creationId xmlns:a16="http://schemas.microsoft.com/office/drawing/2014/main" id="{AF2071D3-F1BD-F9C9-A372-F31841D42ABA}"/>
              </a:ext>
            </a:extLst>
          </p:cNvPr>
          <p:cNvSpPr txBox="1"/>
          <p:nvPr/>
        </p:nvSpPr>
        <p:spPr>
          <a:xfrm>
            <a:off x="12372840" y="9406530"/>
            <a:ext cx="2675732" cy="385490"/>
          </a:xfrm>
          <a:prstGeom prst="rect">
            <a:avLst/>
          </a:prstGeom>
          <a:noFill/>
        </p:spPr>
        <p:txBody>
          <a:bodyPr wrap="none" rtlCol="0">
            <a:spAutoFit/>
          </a:bodyPr>
          <a:lstStyle/>
          <a:p>
            <a:pPr algn="ctr"/>
            <a:r>
              <a:rPr kumimoji="1" lang="ja-JP" altLang="en-US" sz="1900" dirty="0">
                <a:solidFill>
                  <a:srgbClr val="1279BA"/>
                </a:solidFill>
              </a:rPr>
              <a:t>株式会社テレビ東京 様</a:t>
            </a:r>
          </a:p>
        </p:txBody>
      </p:sp>
      <p:pic>
        <p:nvPicPr>
          <p:cNvPr id="21" name="図 20">
            <a:extLst>
              <a:ext uri="{FF2B5EF4-FFF2-40B4-BE49-F238E27FC236}">
                <a16:creationId xmlns:a16="http://schemas.microsoft.com/office/drawing/2014/main" id="{C7DEF7B7-7C1D-10A0-9CC3-9FF0CD5BFC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04847" y="6064757"/>
            <a:ext cx="4270389" cy="3182100"/>
          </a:xfrm>
          <a:prstGeom prst="rect">
            <a:avLst/>
          </a:prstGeom>
        </p:spPr>
      </p:pic>
      <p:pic>
        <p:nvPicPr>
          <p:cNvPr id="22" name="図 21">
            <a:extLst>
              <a:ext uri="{FF2B5EF4-FFF2-40B4-BE49-F238E27FC236}">
                <a16:creationId xmlns:a16="http://schemas.microsoft.com/office/drawing/2014/main" id="{38356A59-25B4-63AF-5FBC-876F3C323C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91960" y="6064757"/>
            <a:ext cx="4265215" cy="3174398"/>
          </a:xfrm>
          <a:prstGeom prst="rect">
            <a:avLst/>
          </a:prstGeom>
        </p:spPr>
      </p:pic>
    </p:spTree>
    <p:extLst>
      <p:ext uri="{BB962C8B-B14F-4D97-AF65-F5344CB8AC3E}">
        <p14:creationId xmlns:p14="http://schemas.microsoft.com/office/powerpoint/2010/main" val="16466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537D2CE-5B35-197F-9769-48598593DD46}"/>
              </a:ext>
            </a:extLst>
          </p:cNvPr>
          <p:cNvSpPr>
            <a:spLocks noGrp="1"/>
          </p:cNvSpPr>
          <p:nvPr>
            <p:ph type="title"/>
          </p:nvPr>
        </p:nvSpPr>
        <p:spPr/>
        <p:txBody>
          <a:bodyPr/>
          <a:lstStyle/>
          <a:p>
            <a:r>
              <a:rPr kumimoji="1" lang="ja-JP" altLang="en-US" dirty="0"/>
              <a:t>広告メニュー</a:t>
            </a:r>
          </a:p>
        </p:txBody>
      </p:sp>
      <p:sp>
        <p:nvSpPr>
          <p:cNvPr id="4" name="スライド番号プレースホルダー 1">
            <a:extLst>
              <a:ext uri="{FF2B5EF4-FFF2-40B4-BE49-F238E27FC236}">
                <a16:creationId xmlns:a16="http://schemas.microsoft.com/office/drawing/2014/main" id="{02E50413-5894-A429-E654-1A86D8515C55}"/>
              </a:ext>
            </a:extLst>
          </p:cNvPr>
          <p:cNvSpPr txBox="1">
            <a:spLocks/>
          </p:cNvSpPr>
          <p:nvPr/>
        </p:nvSpPr>
        <p:spPr>
          <a:xfrm>
            <a:off x="17841301" y="9850849"/>
            <a:ext cx="446700" cy="4371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7</a:t>
            </a:fld>
            <a:endParaRPr lang="en-US" sz="1905" dirty="0">
              <a:solidFill>
                <a:srgbClr val="9DCBE3"/>
              </a:solidFill>
              <a:latin typeface="+mj-ea"/>
              <a:ea typeface="+mj-ea"/>
            </a:endParaRPr>
          </a:p>
        </p:txBody>
      </p:sp>
      <p:sp>
        <p:nvSpPr>
          <p:cNvPr id="5" name="正方形/長方形 4">
            <a:extLst>
              <a:ext uri="{FF2B5EF4-FFF2-40B4-BE49-F238E27FC236}">
                <a16:creationId xmlns:a16="http://schemas.microsoft.com/office/drawing/2014/main" id="{E832A202-0D2F-452A-F9EC-F3E908C83BA3}"/>
              </a:ext>
            </a:extLst>
          </p:cNvPr>
          <p:cNvSpPr/>
          <p:nvPr/>
        </p:nvSpPr>
        <p:spPr>
          <a:xfrm>
            <a:off x="1887009" y="1648331"/>
            <a:ext cx="1960615" cy="559415"/>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mj-ea"/>
                <a:ea typeface="+mj-ea"/>
              </a:rPr>
              <a:t>掲載エリア</a:t>
            </a:r>
          </a:p>
        </p:txBody>
      </p:sp>
      <p:sp>
        <p:nvSpPr>
          <p:cNvPr id="6" name="正方形/長方形 5">
            <a:extLst>
              <a:ext uri="{FF2B5EF4-FFF2-40B4-BE49-F238E27FC236}">
                <a16:creationId xmlns:a16="http://schemas.microsoft.com/office/drawing/2014/main" id="{37E6AD84-E646-97BD-AD1C-5F8F36E58389}"/>
              </a:ext>
            </a:extLst>
          </p:cNvPr>
          <p:cNvSpPr/>
          <p:nvPr/>
        </p:nvSpPr>
        <p:spPr>
          <a:xfrm>
            <a:off x="9058803" y="1663568"/>
            <a:ext cx="1960615" cy="559415"/>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mj-ea"/>
                <a:ea typeface="+mj-ea"/>
              </a:rPr>
              <a:t>車種</a:t>
            </a:r>
          </a:p>
        </p:txBody>
      </p:sp>
      <p:sp>
        <p:nvSpPr>
          <p:cNvPr id="7" name="正方形/長方形 6">
            <a:extLst>
              <a:ext uri="{FF2B5EF4-FFF2-40B4-BE49-F238E27FC236}">
                <a16:creationId xmlns:a16="http://schemas.microsoft.com/office/drawing/2014/main" id="{E850BC64-9717-C7CE-FDE1-0A88DAF81A26}"/>
              </a:ext>
            </a:extLst>
          </p:cNvPr>
          <p:cNvSpPr/>
          <p:nvPr/>
        </p:nvSpPr>
        <p:spPr>
          <a:xfrm>
            <a:off x="1887009" y="2586720"/>
            <a:ext cx="1960615" cy="559415"/>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ea typeface="+mj-ea"/>
              </a:rPr>
              <a:t>保証形態</a:t>
            </a:r>
          </a:p>
        </p:txBody>
      </p:sp>
      <p:sp>
        <p:nvSpPr>
          <p:cNvPr id="8" name="正方形/長方形 7">
            <a:extLst>
              <a:ext uri="{FF2B5EF4-FFF2-40B4-BE49-F238E27FC236}">
                <a16:creationId xmlns:a16="http://schemas.microsoft.com/office/drawing/2014/main" id="{269EBB38-2F2F-2D67-FB53-4A195735D4A2}"/>
              </a:ext>
            </a:extLst>
          </p:cNvPr>
          <p:cNvSpPr/>
          <p:nvPr/>
        </p:nvSpPr>
        <p:spPr>
          <a:xfrm>
            <a:off x="1887009" y="3522024"/>
            <a:ext cx="1960615" cy="559415"/>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mj-ea"/>
                <a:ea typeface="+mj-ea"/>
              </a:rPr>
              <a:t>最低掲載期間</a:t>
            </a:r>
          </a:p>
        </p:txBody>
      </p:sp>
      <p:sp>
        <p:nvSpPr>
          <p:cNvPr id="9" name="正方形/長方形 8">
            <a:extLst>
              <a:ext uri="{FF2B5EF4-FFF2-40B4-BE49-F238E27FC236}">
                <a16:creationId xmlns:a16="http://schemas.microsoft.com/office/drawing/2014/main" id="{55B1D83D-810C-9EA0-8803-41973E280BAF}"/>
              </a:ext>
            </a:extLst>
          </p:cNvPr>
          <p:cNvSpPr/>
          <p:nvPr/>
        </p:nvSpPr>
        <p:spPr>
          <a:xfrm>
            <a:off x="1887009" y="4457327"/>
            <a:ext cx="1960615" cy="559415"/>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mj-ea"/>
                <a:ea typeface="+mj-ea"/>
              </a:rPr>
              <a:t>最低実施台数</a:t>
            </a:r>
          </a:p>
        </p:txBody>
      </p:sp>
      <p:sp>
        <p:nvSpPr>
          <p:cNvPr id="10" name="正方形/長方形 9">
            <a:extLst>
              <a:ext uri="{FF2B5EF4-FFF2-40B4-BE49-F238E27FC236}">
                <a16:creationId xmlns:a16="http://schemas.microsoft.com/office/drawing/2014/main" id="{529FB65C-1801-6012-5B4B-12A6B2BB4119}"/>
              </a:ext>
            </a:extLst>
          </p:cNvPr>
          <p:cNvSpPr/>
          <p:nvPr/>
        </p:nvSpPr>
        <p:spPr>
          <a:xfrm>
            <a:off x="9058803" y="2608610"/>
            <a:ext cx="1960615" cy="559415"/>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mj-ea"/>
                <a:ea typeface="+mj-ea"/>
              </a:rPr>
              <a:t>タクシー会社</a:t>
            </a:r>
          </a:p>
        </p:txBody>
      </p:sp>
      <p:sp>
        <p:nvSpPr>
          <p:cNvPr id="11" name="正方形/長方形 10">
            <a:extLst>
              <a:ext uri="{FF2B5EF4-FFF2-40B4-BE49-F238E27FC236}">
                <a16:creationId xmlns:a16="http://schemas.microsoft.com/office/drawing/2014/main" id="{F7E8A97F-1B5E-4082-4E3B-D3453B1C81D7}"/>
              </a:ext>
            </a:extLst>
          </p:cNvPr>
          <p:cNvSpPr/>
          <p:nvPr/>
        </p:nvSpPr>
        <p:spPr>
          <a:xfrm>
            <a:off x="9058803" y="4199591"/>
            <a:ext cx="1960615" cy="553576"/>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ea typeface="+mj-ea"/>
              </a:rPr>
              <a:t>掲載条件</a:t>
            </a:r>
          </a:p>
        </p:txBody>
      </p:sp>
      <p:sp>
        <p:nvSpPr>
          <p:cNvPr id="12" name="テキスト ボックス 11">
            <a:extLst>
              <a:ext uri="{FF2B5EF4-FFF2-40B4-BE49-F238E27FC236}">
                <a16:creationId xmlns:a16="http://schemas.microsoft.com/office/drawing/2014/main" id="{3320E67E-01D4-A4C3-9BE1-1B073350D42B}"/>
              </a:ext>
            </a:extLst>
          </p:cNvPr>
          <p:cNvSpPr txBox="1"/>
          <p:nvPr/>
        </p:nvSpPr>
        <p:spPr>
          <a:xfrm>
            <a:off x="4125345" y="1694549"/>
            <a:ext cx="4933458" cy="815608"/>
          </a:xfrm>
          <a:prstGeom prst="rect">
            <a:avLst/>
          </a:prstGeom>
          <a:noFill/>
        </p:spPr>
        <p:txBody>
          <a:bodyPr wrap="square" rtlCol="0">
            <a:spAutoFit/>
          </a:bodyPr>
          <a:lstStyle/>
          <a:p>
            <a:r>
              <a:rPr kumimoji="1" lang="ja-JP" altLang="en-US" sz="1900" dirty="0">
                <a:solidFill>
                  <a:srgbClr val="1279BA"/>
                </a:solidFill>
                <a:latin typeface="+mj-ea"/>
                <a:ea typeface="+mj-ea"/>
              </a:rPr>
              <a:t>東京都・名古屋・千葉県</a:t>
            </a:r>
            <a:endParaRPr kumimoji="1" lang="en-US" altLang="ja-JP" sz="1900" dirty="0">
              <a:solidFill>
                <a:srgbClr val="1279BA"/>
              </a:solidFill>
              <a:latin typeface="+mj-ea"/>
              <a:ea typeface="+mj-ea"/>
            </a:endParaRPr>
          </a:p>
          <a:p>
            <a:r>
              <a:rPr kumimoji="1" lang="en-US" altLang="ja-JP" sz="1400" dirty="0">
                <a:solidFill>
                  <a:srgbClr val="1279BA"/>
                </a:solidFill>
                <a:latin typeface="+mj-ea"/>
                <a:ea typeface="+mj-ea"/>
              </a:rPr>
              <a:t>※</a:t>
            </a:r>
            <a:r>
              <a:rPr kumimoji="1" lang="ja-JP" altLang="en-US" sz="1400" dirty="0">
                <a:solidFill>
                  <a:srgbClr val="1279BA"/>
                </a:solidFill>
                <a:latin typeface="+mj-ea"/>
                <a:ea typeface="+mj-ea"/>
              </a:rPr>
              <a:t>その他の地方都市で実施希望の場合は</a:t>
            </a:r>
            <a:endParaRPr kumimoji="1" lang="en-US" altLang="ja-JP" sz="1400" dirty="0">
              <a:solidFill>
                <a:srgbClr val="1279BA"/>
              </a:solidFill>
              <a:latin typeface="+mj-ea"/>
              <a:ea typeface="+mj-ea"/>
            </a:endParaRPr>
          </a:p>
          <a:p>
            <a:r>
              <a:rPr kumimoji="1" lang="ja-JP" altLang="en-US" sz="1400" dirty="0">
                <a:solidFill>
                  <a:srgbClr val="1279BA"/>
                </a:solidFill>
                <a:latin typeface="+mj-ea"/>
                <a:ea typeface="+mj-ea"/>
              </a:rPr>
              <a:t>　営業担当までご相談ください</a:t>
            </a:r>
          </a:p>
        </p:txBody>
      </p:sp>
      <p:sp>
        <p:nvSpPr>
          <p:cNvPr id="13" name="テキスト ボックス 12">
            <a:extLst>
              <a:ext uri="{FF2B5EF4-FFF2-40B4-BE49-F238E27FC236}">
                <a16:creationId xmlns:a16="http://schemas.microsoft.com/office/drawing/2014/main" id="{42557491-5F48-D00F-6BBC-DE23A1161B04}"/>
              </a:ext>
            </a:extLst>
          </p:cNvPr>
          <p:cNvSpPr txBox="1"/>
          <p:nvPr/>
        </p:nvSpPr>
        <p:spPr>
          <a:xfrm>
            <a:off x="11349504" y="1651176"/>
            <a:ext cx="4603371" cy="600164"/>
          </a:xfrm>
          <a:prstGeom prst="rect">
            <a:avLst/>
          </a:prstGeom>
          <a:noFill/>
        </p:spPr>
        <p:txBody>
          <a:bodyPr wrap="square" rtlCol="0">
            <a:spAutoFit/>
          </a:bodyPr>
          <a:lstStyle/>
          <a:p>
            <a:r>
              <a:rPr kumimoji="1" lang="en-GB" altLang="ja-JP" sz="1900" dirty="0">
                <a:solidFill>
                  <a:srgbClr val="1279BA"/>
                </a:solidFill>
                <a:latin typeface="+mj-ea"/>
                <a:ea typeface="+mj-ea"/>
              </a:rPr>
              <a:t>JPN TAXI</a:t>
            </a:r>
            <a:r>
              <a:rPr kumimoji="1" lang="ja-JP" altLang="en-US" sz="1900" dirty="0">
                <a:solidFill>
                  <a:srgbClr val="1279BA"/>
                </a:solidFill>
                <a:latin typeface="+mj-ea"/>
                <a:ea typeface="+mj-ea"/>
              </a:rPr>
              <a:t>、セダンタイプ</a:t>
            </a:r>
            <a:endParaRPr kumimoji="1" lang="en-US" altLang="ja-JP" sz="1900" dirty="0">
              <a:solidFill>
                <a:srgbClr val="1279BA"/>
              </a:solidFill>
              <a:latin typeface="+mj-ea"/>
              <a:ea typeface="+mj-ea"/>
            </a:endParaRPr>
          </a:p>
          <a:p>
            <a:r>
              <a:rPr kumimoji="1" lang="en-US" altLang="ja-JP" sz="1400" dirty="0">
                <a:solidFill>
                  <a:srgbClr val="1279BA"/>
                </a:solidFill>
                <a:latin typeface="+mj-ea"/>
                <a:ea typeface="+mj-ea"/>
              </a:rPr>
              <a:t>※</a:t>
            </a:r>
            <a:r>
              <a:rPr kumimoji="1" lang="ja-JP" altLang="en-US" sz="1400" dirty="0">
                <a:solidFill>
                  <a:srgbClr val="1279BA"/>
                </a:solidFill>
                <a:latin typeface="+mj-ea"/>
                <a:ea typeface="+mj-ea"/>
              </a:rPr>
              <a:t>車種、車体カラーの選択はできません</a:t>
            </a:r>
          </a:p>
        </p:txBody>
      </p:sp>
      <p:sp>
        <p:nvSpPr>
          <p:cNvPr id="14" name="テキスト ボックス 13">
            <a:extLst>
              <a:ext uri="{FF2B5EF4-FFF2-40B4-BE49-F238E27FC236}">
                <a16:creationId xmlns:a16="http://schemas.microsoft.com/office/drawing/2014/main" id="{E385F3ED-E686-3F6F-97FF-92413011A530}"/>
              </a:ext>
            </a:extLst>
          </p:cNvPr>
          <p:cNvSpPr txBox="1"/>
          <p:nvPr/>
        </p:nvSpPr>
        <p:spPr>
          <a:xfrm>
            <a:off x="4111807" y="2707628"/>
            <a:ext cx="1932688" cy="385490"/>
          </a:xfrm>
          <a:prstGeom prst="rect">
            <a:avLst/>
          </a:prstGeom>
          <a:noFill/>
        </p:spPr>
        <p:txBody>
          <a:bodyPr wrap="square" rtlCol="0">
            <a:spAutoFit/>
          </a:bodyPr>
          <a:lstStyle/>
          <a:p>
            <a:r>
              <a:rPr kumimoji="1" lang="ja-JP" altLang="en-US" sz="1900">
                <a:solidFill>
                  <a:srgbClr val="1279BA"/>
                </a:solidFill>
                <a:latin typeface="+mj-ea"/>
                <a:ea typeface="+mj-ea"/>
              </a:rPr>
              <a:t>期間掲載保証</a:t>
            </a:r>
          </a:p>
        </p:txBody>
      </p:sp>
      <p:sp>
        <p:nvSpPr>
          <p:cNvPr id="15" name="テキスト ボックス 14">
            <a:extLst>
              <a:ext uri="{FF2B5EF4-FFF2-40B4-BE49-F238E27FC236}">
                <a16:creationId xmlns:a16="http://schemas.microsoft.com/office/drawing/2014/main" id="{ACCEFEB9-0219-0ECF-201C-3BA73954DD4B}"/>
              </a:ext>
            </a:extLst>
          </p:cNvPr>
          <p:cNvSpPr txBox="1"/>
          <p:nvPr/>
        </p:nvSpPr>
        <p:spPr>
          <a:xfrm>
            <a:off x="4125345" y="3644162"/>
            <a:ext cx="6108711" cy="385490"/>
          </a:xfrm>
          <a:prstGeom prst="rect">
            <a:avLst/>
          </a:prstGeom>
          <a:noFill/>
        </p:spPr>
        <p:txBody>
          <a:bodyPr wrap="square" rtlCol="0">
            <a:spAutoFit/>
          </a:bodyPr>
          <a:lstStyle/>
          <a:p>
            <a:r>
              <a:rPr kumimoji="1" lang="en-US" altLang="ja-JP" sz="1900" dirty="0">
                <a:solidFill>
                  <a:srgbClr val="1279BA"/>
                </a:solidFill>
                <a:latin typeface="+mj-ea"/>
                <a:ea typeface="+mj-ea"/>
              </a:rPr>
              <a:t>1</a:t>
            </a:r>
            <a:r>
              <a:rPr kumimoji="1" lang="ja-JP" altLang="en-US" sz="1900" dirty="0">
                <a:solidFill>
                  <a:srgbClr val="1279BA"/>
                </a:solidFill>
                <a:latin typeface="+mj-ea"/>
                <a:ea typeface="+mj-ea"/>
              </a:rPr>
              <a:t>ヶ月</a:t>
            </a:r>
            <a:r>
              <a:rPr kumimoji="1" lang="en-US" altLang="ja-JP" sz="1900" dirty="0">
                <a:solidFill>
                  <a:srgbClr val="1279BA"/>
                </a:solidFill>
                <a:latin typeface="+mj-ea"/>
                <a:ea typeface="+mj-ea"/>
              </a:rPr>
              <a:t>〜</a:t>
            </a:r>
          </a:p>
        </p:txBody>
      </p:sp>
      <p:sp>
        <p:nvSpPr>
          <p:cNvPr id="16" name="テキスト ボックス 15">
            <a:extLst>
              <a:ext uri="{FF2B5EF4-FFF2-40B4-BE49-F238E27FC236}">
                <a16:creationId xmlns:a16="http://schemas.microsoft.com/office/drawing/2014/main" id="{7CF4485C-42DF-2988-0613-487994A6DB3A}"/>
              </a:ext>
            </a:extLst>
          </p:cNvPr>
          <p:cNvSpPr txBox="1"/>
          <p:nvPr/>
        </p:nvSpPr>
        <p:spPr>
          <a:xfrm>
            <a:off x="4111043" y="4508718"/>
            <a:ext cx="4512939" cy="418798"/>
          </a:xfrm>
          <a:prstGeom prst="rect">
            <a:avLst/>
          </a:prstGeom>
          <a:noFill/>
        </p:spPr>
        <p:txBody>
          <a:bodyPr wrap="square" lIns="124426" tIns="62213" rIns="124426" bIns="62213" rtlCol="0" anchor="t">
            <a:spAutoFit/>
          </a:bodyPr>
          <a:lstStyle/>
          <a:p>
            <a:r>
              <a:rPr kumimoji="1" lang="en-US" altLang="ja-JP" sz="1900" dirty="0">
                <a:solidFill>
                  <a:srgbClr val="1279BA"/>
                </a:solidFill>
                <a:latin typeface="+mj-ea"/>
                <a:ea typeface="+mj-ea"/>
              </a:rPr>
              <a:t>50</a:t>
            </a:r>
            <a:r>
              <a:rPr kumimoji="1" lang="ja-JP" altLang="en-US" sz="1900" dirty="0">
                <a:solidFill>
                  <a:srgbClr val="1279BA"/>
                </a:solidFill>
                <a:latin typeface="+mj-ea"/>
                <a:ea typeface="+mj-ea"/>
              </a:rPr>
              <a:t>台</a:t>
            </a:r>
            <a:r>
              <a:rPr kumimoji="1" lang="en-US" altLang="ja-JP" sz="1900" dirty="0">
                <a:solidFill>
                  <a:srgbClr val="1279BA"/>
                </a:solidFill>
                <a:latin typeface="+mj-ea"/>
                <a:ea typeface="+mj-ea"/>
              </a:rPr>
              <a:t>〜（フルラッピングは10台〜）</a:t>
            </a:r>
            <a:endParaRPr lang="en-US" altLang="ja-JP" sz="1900" dirty="0">
              <a:solidFill>
                <a:srgbClr val="1279BA"/>
              </a:solidFill>
              <a:latin typeface="+mj-ea"/>
              <a:ea typeface="+mj-ea"/>
            </a:endParaRPr>
          </a:p>
        </p:txBody>
      </p:sp>
      <p:sp>
        <p:nvSpPr>
          <p:cNvPr id="17" name="テキスト ボックス 16">
            <a:extLst>
              <a:ext uri="{FF2B5EF4-FFF2-40B4-BE49-F238E27FC236}">
                <a16:creationId xmlns:a16="http://schemas.microsoft.com/office/drawing/2014/main" id="{C5961C09-1E1B-234B-C693-A91537D3F4A5}"/>
              </a:ext>
            </a:extLst>
          </p:cNvPr>
          <p:cNvSpPr txBox="1"/>
          <p:nvPr/>
        </p:nvSpPr>
        <p:spPr>
          <a:xfrm>
            <a:off x="11326282" y="2479710"/>
            <a:ext cx="6695018" cy="1404837"/>
          </a:xfrm>
          <a:prstGeom prst="rect">
            <a:avLst/>
          </a:prstGeom>
          <a:noFill/>
        </p:spPr>
        <p:txBody>
          <a:bodyPr wrap="square" lIns="124426" tIns="62213" rIns="124426" bIns="62213" rtlCol="0" anchor="t">
            <a:spAutoFit/>
          </a:bodyPr>
          <a:lstStyle/>
          <a:p>
            <a:pPr>
              <a:lnSpc>
                <a:spcPct val="150000"/>
              </a:lnSpc>
            </a:pPr>
            <a:r>
              <a:rPr kumimoji="1" lang="ja-JP" altLang="en-US" sz="1900" dirty="0">
                <a:solidFill>
                  <a:srgbClr val="1279BA"/>
                </a:solidFill>
                <a:latin typeface="+mj-ea"/>
                <a:ea typeface="+mj-ea"/>
              </a:rPr>
              <a:t>日本交通、東京無線協同組合、</a:t>
            </a:r>
            <a:endParaRPr lang="en-US" altLang="ja-JP" sz="1900" dirty="0">
              <a:solidFill>
                <a:srgbClr val="1279BA"/>
              </a:solidFill>
              <a:latin typeface="+mj-ea"/>
              <a:ea typeface="+mj-ea"/>
            </a:endParaRPr>
          </a:p>
          <a:p>
            <a:pPr>
              <a:lnSpc>
                <a:spcPct val="150000"/>
              </a:lnSpc>
            </a:pPr>
            <a:r>
              <a:rPr kumimoji="1" lang="ja-JP" altLang="en-US" sz="1900" dirty="0">
                <a:solidFill>
                  <a:srgbClr val="1279BA"/>
                </a:solidFill>
                <a:latin typeface="+mj-ea"/>
                <a:ea typeface="+mj-ea"/>
              </a:rPr>
              <a:t>名古屋ハイタク協同組合、</a:t>
            </a:r>
            <a:endParaRPr kumimoji="1" lang="en-US" altLang="ja-JP" sz="1900" dirty="0">
              <a:solidFill>
                <a:srgbClr val="1279BA"/>
              </a:solidFill>
              <a:latin typeface="+mj-ea"/>
              <a:ea typeface="+mj-ea"/>
            </a:endParaRPr>
          </a:p>
          <a:p>
            <a:pPr>
              <a:lnSpc>
                <a:spcPct val="150000"/>
              </a:lnSpc>
            </a:pPr>
            <a:r>
              <a:rPr kumimoji="1" lang="ja-JP" altLang="en-US" sz="1900" dirty="0">
                <a:solidFill>
                  <a:srgbClr val="1279BA"/>
                </a:solidFill>
                <a:latin typeface="+mj-ea"/>
                <a:ea typeface="+mj-ea"/>
              </a:rPr>
              <a:t>京成タクシーグループなど</a:t>
            </a:r>
          </a:p>
        </p:txBody>
      </p:sp>
      <p:sp>
        <p:nvSpPr>
          <p:cNvPr id="18" name="テキスト ボックス 17">
            <a:extLst>
              <a:ext uri="{FF2B5EF4-FFF2-40B4-BE49-F238E27FC236}">
                <a16:creationId xmlns:a16="http://schemas.microsoft.com/office/drawing/2014/main" id="{67F6E0CF-C23A-83A1-FAB0-74563B074042}"/>
              </a:ext>
            </a:extLst>
          </p:cNvPr>
          <p:cNvSpPr txBox="1"/>
          <p:nvPr/>
        </p:nvSpPr>
        <p:spPr>
          <a:xfrm>
            <a:off x="11326282" y="4176083"/>
            <a:ext cx="5324359" cy="1814664"/>
          </a:xfrm>
          <a:prstGeom prst="rect">
            <a:avLst/>
          </a:prstGeom>
          <a:noFill/>
        </p:spPr>
        <p:txBody>
          <a:bodyPr wrap="square" rtlCol="0">
            <a:spAutoFit/>
          </a:bodyPr>
          <a:lstStyle/>
          <a:p>
            <a:pPr>
              <a:lnSpc>
                <a:spcPct val="150000"/>
              </a:lnSpc>
            </a:pPr>
            <a:r>
              <a:rPr kumimoji="1" lang="ja-JP" altLang="en-US" sz="1900" dirty="0">
                <a:solidFill>
                  <a:srgbClr val="1279BA"/>
                </a:solidFill>
                <a:latin typeface="+mj-ea"/>
                <a:ea typeface="+mj-ea"/>
              </a:rPr>
              <a:t>考査基準は</a:t>
            </a:r>
            <a:r>
              <a:rPr kumimoji="1" lang="en-GB" altLang="ja-JP" sz="1900" dirty="0">
                <a:solidFill>
                  <a:srgbClr val="1279BA"/>
                </a:solidFill>
                <a:latin typeface="+mj-ea"/>
                <a:ea typeface="+mj-ea"/>
              </a:rPr>
              <a:t>TOKYO PRIME</a:t>
            </a:r>
            <a:r>
              <a:rPr kumimoji="1" lang="ja-JP" altLang="en-US" sz="1900" dirty="0">
                <a:solidFill>
                  <a:srgbClr val="1279BA"/>
                </a:solidFill>
                <a:latin typeface="+mj-ea"/>
                <a:ea typeface="+mj-ea"/>
              </a:rPr>
              <a:t>に準拠</a:t>
            </a:r>
            <a:endParaRPr kumimoji="1" lang="en-US" altLang="ja-JP" sz="1900" dirty="0">
              <a:solidFill>
                <a:srgbClr val="1279BA"/>
              </a:solidFill>
              <a:latin typeface="+mj-ea"/>
              <a:ea typeface="+mj-ea"/>
            </a:endParaRPr>
          </a:p>
          <a:p>
            <a:pPr>
              <a:lnSpc>
                <a:spcPct val="150000"/>
              </a:lnSpc>
            </a:pPr>
            <a:r>
              <a:rPr kumimoji="1" lang="ja-JP" altLang="en-US" sz="1900" dirty="0">
                <a:solidFill>
                  <a:srgbClr val="1279BA"/>
                </a:solidFill>
                <a:latin typeface="+mj-ea"/>
                <a:ea typeface="+mj-ea"/>
              </a:rPr>
              <a:t>審査基準は屋外広告協会の基準に準拠</a:t>
            </a:r>
            <a:endParaRPr kumimoji="1" lang="en-US" altLang="ja-JP" sz="1900" dirty="0">
              <a:solidFill>
                <a:srgbClr val="1279BA"/>
              </a:solidFill>
              <a:latin typeface="+mj-ea"/>
              <a:ea typeface="+mj-ea"/>
            </a:endParaRPr>
          </a:p>
          <a:p>
            <a:pPr>
              <a:lnSpc>
                <a:spcPct val="150000"/>
              </a:lnSpc>
            </a:pPr>
            <a:r>
              <a:rPr kumimoji="1" lang="ja-JP" altLang="en-US" sz="1900" dirty="0">
                <a:solidFill>
                  <a:srgbClr val="1279BA"/>
                </a:solidFill>
                <a:latin typeface="+mj-ea"/>
                <a:ea typeface="+mj-ea"/>
              </a:rPr>
              <a:t>実施可否の判断はタクシー会社でも実施</a:t>
            </a:r>
            <a:endParaRPr kumimoji="1" lang="en-US" altLang="ja-JP" sz="1900" dirty="0">
              <a:solidFill>
                <a:srgbClr val="1279BA"/>
              </a:solidFill>
              <a:latin typeface="+mj-ea"/>
              <a:ea typeface="+mj-ea"/>
            </a:endParaRPr>
          </a:p>
          <a:p>
            <a:pPr>
              <a:lnSpc>
                <a:spcPct val="150000"/>
              </a:lnSpc>
            </a:pPr>
            <a:r>
              <a:rPr kumimoji="1" lang="ja-JP" altLang="en-US" sz="1900" dirty="0">
                <a:solidFill>
                  <a:srgbClr val="1279BA"/>
                </a:solidFill>
                <a:latin typeface="+mj-ea"/>
                <a:ea typeface="+mj-ea"/>
              </a:rPr>
              <a:t>入稿期日は開始の</a:t>
            </a:r>
            <a:r>
              <a:rPr kumimoji="1" lang="en-US" altLang="ja-JP" sz="1900" dirty="0">
                <a:solidFill>
                  <a:srgbClr val="1279BA"/>
                </a:solidFill>
                <a:latin typeface="+mj-ea"/>
                <a:ea typeface="+mj-ea"/>
              </a:rPr>
              <a:t>5</a:t>
            </a:r>
            <a:r>
              <a:rPr kumimoji="1" lang="ja-JP" altLang="en-US" sz="1900" dirty="0">
                <a:solidFill>
                  <a:srgbClr val="1279BA"/>
                </a:solidFill>
                <a:latin typeface="+mj-ea"/>
                <a:ea typeface="+mj-ea"/>
              </a:rPr>
              <a:t>週間前</a:t>
            </a:r>
          </a:p>
        </p:txBody>
      </p:sp>
      <p:graphicFrame>
        <p:nvGraphicFramePr>
          <p:cNvPr id="19" name="表 8">
            <a:extLst>
              <a:ext uri="{FF2B5EF4-FFF2-40B4-BE49-F238E27FC236}">
                <a16:creationId xmlns:a16="http://schemas.microsoft.com/office/drawing/2014/main" id="{EB3D4743-06F2-6228-14FC-CB7E396BB62A}"/>
              </a:ext>
            </a:extLst>
          </p:cNvPr>
          <p:cNvGraphicFramePr>
            <a:graphicFrameLocks noGrp="1"/>
          </p:cNvGraphicFramePr>
          <p:nvPr>
            <p:extLst>
              <p:ext uri="{D42A27DB-BD31-4B8C-83A1-F6EECF244321}">
                <p14:modId xmlns:p14="http://schemas.microsoft.com/office/powerpoint/2010/main" val="4103183814"/>
              </p:ext>
            </p:extLst>
          </p:nvPr>
        </p:nvGraphicFramePr>
        <p:xfrm>
          <a:off x="1887008" y="6559836"/>
          <a:ext cx="13708592" cy="2021132"/>
        </p:xfrm>
        <a:graphic>
          <a:graphicData uri="http://schemas.openxmlformats.org/drawingml/2006/table">
            <a:tbl>
              <a:tblPr firstRow="1" bandRow="1">
                <a:tableStyleId>{5C22544A-7EE6-4342-B048-85BDC9FD1C3A}</a:tableStyleId>
              </a:tblPr>
              <a:tblGrid>
                <a:gridCol w="3427148">
                  <a:extLst>
                    <a:ext uri="{9D8B030D-6E8A-4147-A177-3AD203B41FA5}">
                      <a16:colId xmlns:a16="http://schemas.microsoft.com/office/drawing/2014/main" val="3794673821"/>
                    </a:ext>
                  </a:extLst>
                </a:gridCol>
                <a:gridCol w="3427148">
                  <a:extLst>
                    <a:ext uri="{9D8B030D-6E8A-4147-A177-3AD203B41FA5}">
                      <a16:colId xmlns:a16="http://schemas.microsoft.com/office/drawing/2014/main" val="4028561385"/>
                    </a:ext>
                  </a:extLst>
                </a:gridCol>
                <a:gridCol w="3427148">
                  <a:extLst>
                    <a:ext uri="{9D8B030D-6E8A-4147-A177-3AD203B41FA5}">
                      <a16:colId xmlns:a16="http://schemas.microsoft.com/office/drawing/2014/main" val="1515825112"/>
                    </a:ext>
                  </a:extLst>
                </a:gridCol>
                <a:gridCol w="3427148">
                  <a:extLst>
                    <a:ext uri="{9D8B030D-6E8A-4147-A177-3AD203B41FA5}">
                      <a16:colId xmlns:a16="http://schemas.microsoft.com/office/drawing/2014/main" val="3506210997"/>
                    </a:ext>
                  </a:extLst>
                </a:gridCol>
              </a:tblGrid>
              <a:tr h="456228">
                <a:tc>
                  <a:txBody>
                    <a:bodyPr/>
                    <a:lstStyle/>
                    <a:p>
                      <a:pPr algn="ctr"/>
                      <a:endParaRPr kumimoji="1" lang="ja-JP" altLang="en-US" sz="1900" b="1" dirty="0">
                        <a:latin typeface="+mj-ea"/>
                        <a:ea typeface="+mj-ea"/>
                      </a:endParaRPr>
                    </a:p>
                  </a:txBody>
                  <a:tcPr marL="124426" marR="124426" marT="62213" marB="62213">
                    <a:solidFill>
                      <a:srgbClr val="4AB5E3"/>
                    </a:solidFill>
                  </a:tcPr>
                </a:tc>
                <a:tc>
                  <a:txBody>
                    <a:bodyPr/>
                    <a:lstStyle/>
                    <a:p>
                      <a:pPr algn="ctr"/>
                      <a:r>
                        <a:rPr kumimoji="1" lang="en-US" altLang="ja-JP" sz="1900" b="1" dirty="0">
                          <a:latin typeface="+mj-ea"/>
                          <a:ea typeface="+mj-ea"/>
                        </a:rPr>
                        <a:t>2</a:t>
                      </a:r>
                      <a:r>
                        <a:rPr kumimoji="1" lang="ja-JP" altLang="en-US" sz="1900" b="1" dirty="0">
                          <a:latin typeface="+mj-ea"/>
                          <a:ea typeface="+mj-ea"/>
                        </a:rPr>
                        <a:t>面</a:t>
                      </a:r>
                    </a:p>
                  </a:txBody>
                  <a:tcPr marL="124426" marR="124426" marT="62213" marB="62213">
                    <a:solidFill>
                      <a:srgbClr val="4AB5E3"/>
                    </a:solidFill>
                  </a:tcPr>
                </a:tc>
                <a:tc>
                  <a:txBody>
                    <a:bodyPr/>
                    <a:lstStyle/>
                    <a:p>
                      <a:pPr algn="ctr"/>
                      <a:r>
                        <a:rPr kumimoji="1" lang="en-US" altLang="ja-JP" sz="1900" b="1" dirty="0">
                          <a:latin typeface="+mj-ea"/>
                          <a:ea typeface="+mj-ea"/>
                        </a:rPr>
                        <a:t>4</a:t>
                      </a:r>
                      <a:r>
                        <a:rPr kumimoji="1" lang="ja-JP" altLang="en-US" sz="1900" b="1" dirty="0">
                          <a:latin typeface="+mj-ea"/>
                          <a:ea typeface="+mj-ea"/>
                        </a:rPr>
                        <a:t>面</a:t>
                      </a:r>
                    </a:p>
                  </a:txBody>
                  <a:tcPr marL="124426" marR="124426" marT="62213" marB="62213">
                    <a:solidFill>
                      <a:srgbClr val="4AB5E3"/>
                    </a:solidFill>
                  </a:tcPr>
                </a:tc>
                <a:tc>
                  <a:txBody>
                    <a:bodyPr/>
                    <a:lstStyle/>
                    <a:p>
                      <a:pPr algn="ctr"/>
                      <a:r>
                        <a:rPr kumimoji="1" lang="ja-JP" altLang="en-US" sz="1900" b="1" dirty="0">
                          <a:latin typeface="+mj-ea"/>
                          <a:ea typeface="+mj-ea"/>
                        </a:rPr>
                        <a:t>フルラッピング</a:t>
                      </a:r>
                    </a:p>
                  </a:txBody>
                  <a:tcPr marL="124426" marR="124426" marT="62213" marB="62213">
                    <a:solidFill>
                      <a:srgbClr val="4AB5E3"/>
                    </a:solidFill>
                  </a:tcPr>
                </a:tc>
                <a:extLst>
                  <a:ext uri="{0D108BD9-81ED-4DB2-BD59-A6C34878D82A}">
                    <a16:rowId xmlns:a16="http://schemas.microsoft.com/office/drawing/2014/main" val="1523743694"/>
                  </a:ext>
                </a:extLst>
              </a:tr>
              <a:tr h="782452">
                <a:tc>
                  <a:txBody>
                    <a:bodyPr/>
                    <a:lstStyle/>
                    <a:p>
                      <a:pPr algn="ctr"/>
                      <a:r>
                        <a:rPr kumimoji="1" lang="ja-JP" altLang="en-US" sz="1900" b="1" dirty="0">
                          <a:solidFill>
                            <a:srgbClr val="357ABA"/>
                          </a:solidFill>
                          <a:latin typeface="+mj-ea"/>
                          <a:ea typeface="+mj-ea"/>
                        </a:rPr>
                        <a:t>施工費</a:t>
                      </a:r>
                      <a:r>
                        <a:rPr kumimoji="1" lang="en-US" altLang="ja-JP" sz="1900" b="1" dirty="0">
                          <a:solidFill>
                            <a:srgbClr val="357ABA"/>
                          </a:solidFill>
                          <a:latin typeface="+mj-ea"/>
                          <a:ea typeface="+mj-ea"/>
                        </a:rPr>
                        <a:t>※</a:t>
                      </a:r>
                      <a:r>
                        <a:rPr kumimoji="1" lang="ja-JP" altLang="en-US" sz="1900" b="1" dirty="0">
                          <a:solidFill>
                            <a:srgbClr val="357ABA"/>
                          </a:solidFill>
                          <a:latin typeface="+mj-ea"/>
                          <a:ea typeface="+mj-ea"/>
                        </a:rPr>
                        <a:t>初月のみ</a:t>
                      </a:r>
                    </a:p>
                  </a:txBody>
                  <a:tcPr marL="124426" marR="124426" marT="62213" marB="62213" anchor="ctr">
                    <a:solidFill>
                      <a:srgbClr val="CCE4EE"/>
                    </a:solidFill>
                  </a:tcPr>
                </a:tc>
                <a:tc>
                  <a:txBody>
                    <a:bodyPr/>
                    <a:lstStyle/>
                    <a:p>
                      <a:pPr algn="ctr"/>
                      <a:r>
                        <a:rPr kumimoji="1" lang="en-US" altLang="ja-JP" sz="1900" b="1" dirty="0">
                          <a:solidFill>
                            <a:srgbClr val="357ABA"/>
                          </a:solidFill>
                          <a:latin typeface="+mj-ea"/>
                          <a:ea typeface="+mj-ea"/>
                        </a:rPr>
                        <a:t>74,000</a:t>
                      </a:r>
                      <a:r>
                        <a:rPr kumimoji="1" lang="ja-JP" altLang="en-US" sz="1900" b="1" dirty="0">
                          <a:solidFill>
                            <a:srgbClr val="357ABA"/>
                          </a:solidFill>
                          <a:latin typeface="+mj-ea"/>
                          <a:ea typeface="+mj-ea"/>
                        </a:rPr>
                        <a:t>円</a:t>
                      </a:r>
                    </a:p>
                  </a:txBody>
                  <a:tcPr marL="124426" marR="124426" marT="62213" marB="62213"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900" b="1" dirty="0">
                          <a:solidFill>
                            <a:srgbClr val="357ABA"/>
                          </a:solidFill>
                          <a:latin typeface="+mj-ea"/>
                          <a:ea typeface="+mj-ea"/>
                        </a:rPr>
                        <a:t>98,500</a:t>
                      </a:r>
                      <a:r>
                        <a:rPr kumimoji="1" lang="ja-JP" altLang="en-US" sz="1900" b="1" dirty="0">
                          <a:solidFill>
                            <a:srgbClr val="357ABA"/>
                          </a:solidFill>
                          <a:latin typeface="+mj-ea"/>
                          <a:ea typeface="+mj-ea"/>
                        </a:rPr>
                        <a:t>円</a:t>
                      </a:r>
                    </a:p>
                  </a:txBody>
                  <a:tcPr marL="124426" marR="124426" marT="62213" marB="62213" anchor="ctr">
                    <a:solidFill>
                      <a:schemeClr val="bg1">
                        <a:lumMod val="95000"/>
                      </a:schemeClr>
                    </a:solidFill>
                  </a:tcPr>
                </a:tc>
                <a:tc>
                  <a:txBody>
                    <a:bodyPr/>
                    <a:lstStyle/>
                    <a:p>
                      <a:pPr marL="0" marR="0" lvl="0" indent="0" algn="ctr" defTabSz="1007943">
                        <a:lnSpc>
                          <a:spcPct val="100000"/>
                        </a:lnSpc>
                        <a:spcBef>
                          <a:spcPts val="0"/>
                        </a:spcBef>
                        <a:spcAft>
                          <a:spcPts val="0"/>
                        </a:spcAft>
                        <a:buNone/>
                        <a:tabLst/>
                        <a:defRPr/>
                      </a:pPr>
                      <a:r>
                        <a:rPr lang="en-US" altLang="ja-JP" sz="1900" b="1" i="0" u="none" strike="noStrike" baseline="0" noProof="0" dirty="0">
                          <a:solidFill>
                            <a:srgbClr val="357ABA"/>
                          </a:solidFill>
                          <a:latin typeface="+mj-ea"/>
                          <a:ea typeface="+mj-ea"/>
                        </a:rPr>
                        <a:t>1,150,000</a:t>
                      </a:r>
                      <a:r>
                        <a:rPr lang="ja-JP" altLang="en-US" sz="1900" b="1" i="0" u="none" strike="noStrike" baseline="0" noProof="0" dirty="0">
                          <a:solidFill>
                            <a:srgbClr val="357ABA"/>
                          </a:solidFill>
                          <a:latin typeface="+mj-ea"/>
                          <a:ea typeface="+mj-ea"/>
                        </a:rPr>
                        <a:t>円</a:t>
                      </a:r>
                      <a:endParaRPr lang="en-US" altLang="ja-JP" sz="1900" b="1" i="0" u="none" strike="noStrike" baseline="0" noProof="0" dirty="0">
                        <a:solidFill>
                          <a:srgbClr val="357ABA"/>
                        </a:solidFill>
                        <a:latin typeface="+mj-ea"/>
                        <a:ea typeface="+mj-ea"/>
                      </a:endParaRPr>
                    </a:p>
                  </a:txBody>
                  <a:tcPr marL="124426" marR="124426" marT="62213" marB="62213" anchor="ctr">
                    <a:solidFill>
                      <a:schemeClr val="bg1">
                        <a:lumMod val="95000"/>
                      </a:schemeClr>
                    </a:solidFill>
                  </a:tcPr>
                </a:tc>
                <a:extLst>
                  <a:ext uri="{0D108BD9-81ED-4DB2-BD59-A6C34878D82A}">
                    <a16:rowId xmlns:a16="http://schemas.microsoft.com/office/drawing/2014/main" val="4095031649"/>
                  </a:ext>
                </a:extLst>
              </a:tr>
              <a:tr h="782452">
                <a:tc>
                  <a:txBody>
                    <a:bodyPr/>
                    <a:lstStyle/>
                    <a:p>
                      <a:pPr algn="ctr"/>
                      <a:r>
                        <a:rPr kumimoji="1" lang="ja-JP" altLang="en-US" sz="1900" b="1" dirty="0">
                          <a:solidFill>
                            <a:srgbClr val="357ABA"/>
                          </a:solidFill>
                          <a:latin typeface="+mj-ea"/>
                          <a:ea typeface="+mj-ea"/>
                        </a:rPr>
                        <a:t>掲載費</a:t>
                      </a:r>
                      <a:r>
                        <a:rPr kumimoji="1" lang="en-US" altLang="ja-JP" sz="1900" b="1" dirty="0">
                          <a:solidFill>
                            <a:srgbClr val="357ABA"/>
                          </a:solidFill>
                          <a:latin typeface="+mj-ea"/>
                          <a:ea typeface="+mj-ea"/>
                        </a:rPr>
                        <a:t>/</a:t>
                      </a:r>
                      <a:r>
                        <a:rPr kumimoji="1" lang="ja-JP" altLang="en-US" sz="1900" b="1" dirty="0">
                          <a:solidFill>
                            <a:srgbClr val="357ABA"/>
                          </a:solidFill>
                          <a:latin typeface="+mj-ea"/>
                          <a:ea typeface="+mj-ea"/>
                        </a:rPr>
                        <a:t>月</a:t>
                      </a:r>
                      <a:endParaRPr kumimoji="1" lang="en-US" altLang="ja-JP" sz="1900" b="1" dirty="0">
                        <a:solidFill>
                          <a:srgbClr val="357ABA"/>
                        </a:solidFill>
                        <a:latin typeface="+mj-ea"/>
                        <a:ea typeface="+mj-ea"/>
                      </a:endParaRPr>
                    </a:p>
                  </a:txBody>
                  <a:tcPr marL="124426" marR="124426" marT="62213" marB="62213" anchor="ct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8,000</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円</a:t>
                      </a: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月</a:t>
                      </a:r>
                    </a:p>
                  </a:txBody>
                  <a:tcPr marL="124426" marR="124426" marT="62213" marB="62213" anchor="c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16,500</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円</a:t>
                      </a: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月</a:t>
                      </a:r>
                    </a:p>
                  </a:txBody>
                  <a:tcPr marL="124426" marR="124426" marT="62213" marB="62213" anchor="ctr">
                    <a:solidFill>
                      <a:schemeClr val="bg1">
                        <a:lumMod val="95000"/>
                      </a:schemeClr>
                    </a:solidFill>
                  </a:tcPr>
                </a:tc>
                <a:tc>
                  <a:txBody>
                    <a:bodyPr/>
                    <a:lstStyle/>
                    <a:p>
                      <a:pPr marL="0" marR="0" lvl="0" indent="0" algn="ctr" defTabSz="1007943">
                        <a:lnSpc>
                          <a:spcPct val="100000"/>
                        </a:lnSpc>
                        <a:spcBef>
                          <a:spcPts val="0"/>
                        </a:spcBef>
                        <a:spcAft>
                          <a:spcPts val="0"/>
                        </a:spcAft>
                        <a:buClrTx/>
                        <a:buSzTx/>
                        <a:buFontTx/>
                        <a:buNone/>
                        <a:tabLst/>
                        <a:defRPr/>
                      </a:pP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50,000</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円</a:t>
                      </a:r>
                      <a:r>
                        <a:rPr kumimoji="1" lang="en-US" altLang="ja-JP" sz="1900" b="1" i="0" u="none" strike="noStrike" kern="1200" cap="none" spc="0" normalizeH="0" baseline="0" noProof="0" dirty="0">
                          <a:ln>
                            <a:noFill/>
                          </a:ln>
                          <a:solidFill>
                            <a:srgbClr val="357ABA"/>
                          </a:solidFill>
                          <a:effectLst/>
                          <a:uLnTx/>
                          <a:uFillTx/>
                          <a:latin typeface="+mj-ea"/>
                          <a:ea typeface="+mj-ea"/>
                          <a:cs typeface="+mn-cs"/>
                        </a:rPr>
                        <a:t>/</a:t>
                      </a:r>
                      <a:r>
                        <a:rPr kumimoji="1" lang="ja-JP" altLang="en-US" sz="1900" b="1" i="0" u="none" strike="noStrike" kern="1200" cap="none" spc="0" normalizeH="0" baseline="0" noProof="0" dirty="0">
                          <a:ln>
                            <a:noFill/>
                          </a:ln>
                          <a:solidFill>
                            <a:srgbClr val="357ABA"/>
                          </a:solidFill>
                          <a:effectLst/>
                          <a:uLnTx/>
                          <a:uFillTx/>
                          <a:latin typeface="+mj-ea"/>
                          <a:ea typeface="+mj-ea"/>
                          <a:cs typeface="+mn-cs"/>
                        </a:rPr>
                        <a:t>月</a:t>
                      </a:r>
                    </a:p>
                  </a:txBody>
                  <a:tcPr marL="124426" marR="124426" marT="62213" marB="62213" anchor="ctr">
                    <a:solidFill>
                      <a:schemeClr val="bg1">
                        <a:lumMod val="95000"/>
                      </a:schemeClr>
                    </a:solidFill>
                  </a:tcPr>
                </a:tc>
                <a:extLst>
                  <a:ext uri="{0D108BD9-81ED-4DB2-BD59-A6C34878D82A}">
                    <a16:rowId xmlns:a16="http://schemas.microsoft.com/office/drawing/2014/main" val="2335026735"/>
                  </a:ext>
                </a:extLst>
              </a:tr>
            </a:tbl>
          </a:graphicData>
        </a:graphic>
      </p:graphicFrame>
      <p:sp>
        <p:nvSpPr>
          <p:cNvPr id="21" name="テキスト ボックス 20">
            <a:extLst>
              <a:ext uri="{FF2B5EF4-FFF2-40B4-BE49-F238E27FC236}">
                <a16:creationId xmlns:a16="http://schemas.microsoft.com/office/drawing/2014/main" id="{1503399F-B471-D7E2-402B-BFEF92DAE747}"/>
              </a:ext>
            </a:extLst>
          </p:cNvPr>
          <p:cNvSpPr txBox="1"/>
          <p:nvPr/>
        </p:nvSpPr>
        <p:spPr>
          <a:xfrm>
            <a:off x="2291880" y="5863031"/>
            <a:ext cx="3901909" cy="430887"/>
          </a:xfrm>
          <a:prstGeom prst="rect">
            <a:avLst/>
          </a:prstGeom>
          <a:noFill/>
        </p:spPr>
        <p:txBody>
          <a:bodyPr wrap="square" rtlCol="0">
            <a:spAutoFit/>
          </a:bodyPr>
          <a:lstStyle/>
          <a:p>
            <a:r>
              <a:rPr kumimoji="1" lang="ja-JP" altLang="en-US" sz="2200" dirty="0">
                <a:solidFill>
                  <a:srgbClr val="1279BA"/>
                </a:solidFill>
                <a:latin typeface="+mj-ea"/>
                <a:ea typeface="+mj-ea"/>
              </a:rPr>
              <a:t>料金 </a:t>
            </a:r>
            <a:r>
              <a:rPr kumimoji="1" lang="en-US" altLang="ja-JP" sz="2200" dirty="0">
                <a:solidFill>
                  <a:srgbClr val="1279BA"/>
                </a:solidFill>
                <a:latin typeface="+mj-ea"/>
                <a:ea typeface="+mj-ea"/>
              </a:rPr>
              <a:t>(1</a:t>
            </a:r>
            <a:r>
              <a:rPr kumimoji="1" lang="ja-JP" altLang="en-US" sz="2200" dirty="0">
                <a:solidFill>
                  <a:srgbClr val="1279BA"/>
                </a:solidFill>
                <a:latin typeface="+mj-ea"/>
                <a:ea typeface="+mj-ea"/>
              </a:rPr>
              <a:t>台あたり）</a:t>
            </a:r>
            <a:endParaRPr kumimoji="1" lang="en-US" altLang="ja-JP" sz="2200" dirty="0">
              <a:solidFill>
                <a:srgbClr val="1279BA"/>
              </a:solidFill>
              <a:latin typeface="+mj-ea"/>
              <a:ea typeface="+mj-ea"/>
            </a:endParaRPr>
          </a:p>
        </p:txBody>
      </p:sp>
      <p:sp>
        <p:nvSpPr>
          <p:cNvPr id="22" name="テキスト ボックス 21">
            <a:extLst>
              <a:ext uri="{FF2B5EF4-FFF2-40B4-BE49-F238E27FC236}">
                <a16:creationId xmlns:a16="http://schemas.microsoft.com/office/drawing/2014/main" id="{A9950D3D-51EB-6486-04C0-9BD35932B91C}"/>
              </a:ext>
            </a:extLst>
          </p:cNvPr>
          <p:cNvSpPr txBox="1"/>
          <p:nvPr/>
        </p:nvSpPr>
        <p:spPr>
          <a:xfrm>
            <a:off x="2182155" y="8743850"/>
            <a:ext cx="12931746" cy="1384995"/>
          </a:xfrm>
          <a:prstGeom prst="rect">
            <a:avLst/>
          </a:prstGeom>
          <a:noFill/>
        </p:spPr>
        <p:txBody>
          <a:bodyPr wrap="square">
            <a:spAutoFit/>
          </a:bodyPr>
          <a:lstStyle/>
          <a:p>
            <a:pPr marL="233293" indent="-233293">
              <a:buFont typeface="システムフォント（レギュラー）"/>
              <a:buChar char="※"/>
            </a:pPr>
            <a:r>
              <a:rPr kumimoji="1" lang="en-US" altLang="ja-JP" sz="1400" dirty="0">
                <a:solidFill>
                  <a:srgbClr val="1279BA"/>
                </a:solidFill>
                <a:latin typeface="+mn-ea"/>
              </a:rPr>
              <a:t>2</a:t>
            </a:r>
            <a:r>
              <a:rPr kumimoji="1" lang="ja-JP" altLang="en-US" sz="1400" dirty="0">
                <a:solidFill>
                  <a:srgbClr val="1279BA"/>
                </a:solidFill>
                <a:latin typeface="+mn-ea"/>
              </a:rPr>
              <a:t>面での実施の場合は前後左右</a:t>
            </a:r>
            <a:r>
              <a:rPr kumimoji="1" lang="en-US" altLang="ja-JP" sz="1400" dirty="0">
                <a:solidFill>
                  <a:srgbClr val="1279BA"/>
                </a:solidFill>
                <a:latin typeface="+mn-ea"/>
              </a:rPr>
              <a:t>4</a:t>
            </a:r>
            <a:r>
              <a:rPr kumimoji="1" lang="ja-JP" altLang="en-US" sz="1400" dirty="0">
                <a:solidFill>
                  <a:srgbClr val="1279BA"/>
                </a:solidFill>
                <a:latin typeface="+mn-ea"/>
              </a:rPr>
              <a:t>面の中から自由に</a:t>
            </a:r>
            <a:r>
              <a:rPr kumimoji="1" lang="en-US" altLang="ja-JP" sz="1400" dirty="0">
                <a:solidFill>
                  <a:srgbClr val="1279BA"/>
                </a:solidFill>
                <a:latin typeface="+mn-ea"/>
              </a:rPr>
              <a:t>2</a:t>
            </a:r>
            <a:r>
              <a:rPr kumimoji="1" lang="ja-JP" altLang="en-US" sz="1400" dirty="0">
                <a:solidFill>
                  <a:srgbClr val="1279BA"/>
                </a:solidFill>
                <a:latin typeface="+mn-ea"/>
              </a:rPr>
              <a:t>面を選択ください</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千葉県エリアでの実施時は</a:t>
            </a:r>
            <a:r>
              <a:rPr kumimoji="1" lang="en-US" altLang="ja-JP" sz="1400" dirty="0">
                <a:solidFill>
                  <a:srgbClr val="1279BA"/>
                </a:solidFill>
                <a:latin typeface="+mn-ea"/>
              </a:rPr>
              <a:t>4</a:t>
            </a:r>
            <a:r>
              <a:rPr kumimoji="1" lang="ja-JP" altLang="en-US" sz="1400" dirty="0">
                <a:solidFill>
                  <a:srgbClr val="1279BA"/>
                </a:solidFill>
                <a:latin typeface="+mn-ea"/>
              </a:rPr>
              <a:t>面のみ対応可能となります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お申し込み後に実施するタクシーの台数を確保いたします。ご希望いただいた台数を確保できない場合がございますので予めご了承ください</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料金は</a:t>
            </a:r>
            <a:r>
              <a:rPr kumimoji="1" lang="en-US" altLang="ja-JP" sz="1400" dirty="0">
                <a:solidFill>
                  <a:srgbClr val="1279BA"/>
                </a:solidFill>
                <a:latin typeface="+mn-ea"/>
              </a:rPr>
              <a:t>1</a:t>
            </a:r>
            <a:r>
              <a:rPr kumimoji="1" lang="ja-JP" altLang="en-US" sz="1400" dirty="0">
                <a:solidFill>
                  <a:srgbClr val="1279BA"/>
                </a:solidFill>
                <a:latin typeface="+mn-ea"/>
              </a:rPr>
              <a:t>台あたりの税別グロス単価です</a:t>
            </a:r>
            <a:endParaRPr kumimoji="1" lang="en-US" altLang="ja-JP" sz="1400" dirty="0">
              <a:solidFill>
                <a:srgbClr val="1279BA"/>
              </a:solidFill>
              <a:latin typeface="+mn-ea"/>
            </a:endParaRPr>
          </a:p>
          <a:p>
            <a:pPr marL="233293" indent="-233293">
              <a:buFont typeface="システムフォント（レギュラー）"/>
              <a:buChar char="※"/>
            </a:pPr>
            <a:r>
              <a:rPr kumimoji="1" lang="ja-JP" altLang="en-US" sz="1400" dirty="0">
                <a:solidFill>
                  <a:srgbClr val="1279BA"/>
                </a:solidFill>
                <a:latin typeface="+mn-ea"/>
              </a:rPr>
              <a:t>初月のみ施工費（印刷費を含む）＋掲載費となります。</a:t>
            </a:r>
            <a:endParaRPr kumimoji="1" lang="en-US" altLang="ja-JP" sz="1400" dirty="0">
              <a:solidFill>
                <a:srgbClr val="1279BA"/>
              </a:solidFill>
              <a:latin typeface="+mn-ea"/>
            </a:endParaRPr>
          </a:p>
          <a:p>
            <a:r>
              <a:rPr kumimoji="1" lang="en-US" altLang="ja-JP" sz="1400" dirty="0">
                <a:solidFill>
                  <a:srgbClr val="1279BA"/>
                </a:solidFill>
                <a:latin typeface="+mn-ea"/>
              </a:rPr>
              <a:t>※</a:t>
            </a:r>
            <a:r>
              <a:rPr kumimoji="1" lang="ja-JP" altLang="en-US" sz="1400" dirty="0">
                <a:solidFill>
                  <a:srgbClr val="1279BA"/>
                </a:solidFill>
                <a:latin typeface="+mn-ea"/>
              </a:rPr>
              <a:t>フルラッピングのデザインはドアのみ可能で、車体は</a:t>
            </a:r>
            <a:r>
              <a:rPr kumimoji="1" lang="en-US" altLang="ja-JP" sz="1400" dirty="0">
                <a:solidFill>
                  <a:srgbClr val="1279BA"/>
                </a:solidFill>
                <a:latin typeface="+mn-ea"/>
              </a:rPr>
              <a:t>1</a:t>
            </a:r>
            <a:r>
              <a:rPr kumimoji="1" lang="ja-JP" altLang="en-US" sz="1400" dirty="0">
                <a:solidFill>
                  <a:srgbClr val="1279BA"/>
                </a:solidFill>
                <a:latin typeface="+mn-ea"/>
              </a:rPr>
              <a:t>色（多くて</a:t>
            </a:r>
            <a:r>
              <a:rPr kumimoji="1" lang="en-US" altLang="ja-JP" sz="1400" dirty="0">
                <a:solidFill>
                  <a:srgbClr val="1279BA"/>
                </a:solidFill>
                <a:latin typeface="+mn-ea"/>
              </a:rPr>
              <a:t>2</a:t>
            </a:r>
            <a:r>
              <a:rPr kumimoji="1" lang="ja-JP" altLang="en-US" sz="1400" dirty="0">
                <a:solidFill>
                  <a:srgbClr val="1279BA"/>
                </a:solidFill>
                <a:latin typeface="+mn-ea"/>
              </a:rPr>
              <a:t>色）のみとなります</a:t>
            </a:r>
            <a:endParaRPr kumimoji="1" lang="en-US" altLang="ja-JP" sz="1400" dirty="0">
              <a:solidFill>
                <a:srgbClr val="1279BA"/>
              </a:solidFill>
              <a:latin typeface="+mn-ea"/>
            </a:endParaRPr>
          </a:p>
        </p:txBody>
      </p:sp>
      <p:sp>
        <p:nvSpPr>
          <p:cNvPr id="23" name="正方形/長方形 22">
            <a:extLst>
              <a:ext uri="{FF2B5EF4-FFF2-40B4-BE49-F238E27FC236}">
                <a16:creationId xmlns:a16="http://schemas.microsoft.com/office/drawing/2014/main" id="{4C9CD898-AA6B-5AFF-A3EF-D8BC198C39F1}"/>
              </a:ext>
            </a:extLst>
          </p:cNvPr>
          <p:cNvSpPr/>
          <p:nvPr/>
        </p:nvSpPr>
        <p:spPr>
          <a:xfrm>
            <a:off x="1887009" y="5681403"/>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0">
              <a:latin typeface="+mj-ea"/>
              <a:ea typeface="+mj-ea"/>
            </a:endParaRPr>
          </a:p>
        </p:txBody>
      </p:sp>
    </p:spTree>
    <p:extLst>
      <p:ext uri="{BB962C8B-B14F-4D97-AF65-F5344CB8AC3E}">
        <p14:creationId xmlns:p14="http://schemas.microsoft.com/office/powerpoint/2010/main" val="315831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58E0-7A47-0760-2A74-B251CA35C331}"/>
            </a:ext>
          </a:extLst>
        </p:cNvPr>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084F3C39-82C5-7C21-2A5C-2F28240B1362}"/>
              </a:ext>
            </a:extLst>
          </p:cNvPr>
          <p:cNvSpPr txBox="1"/>
          <p:nvPr/>
        </p:nvSpPr>
        <p:spPr>
          <a:xfrm>
            <a:off x="11898231" y="3992511"/>
            <a:ext cx="6605976" cy="600164"/>
          </a:xfrm>
          <a:prstGeom prst="rect">
            <a:avLst/>
          </a:prstGeom>
          <a:noFill/>
        </p:spPr>
        <p:txBody>
          <a:bodyPr wrap="square" rtlCol="0">
            <a:spAutoFit/>
          </a:bodyPr>
          <a:lstStyle/>
          <a:p>
            <a:r>
              <a:rPr kumimoji="1" lang="en-US" altLang="ja-JP" sz="1900" dirty="0">
                <a:solidFill>
                  <a:srgbClr val="1279BA"/>
                </a:solidFill>
                <a:latin typeface="+mn-ea"/>
              </a:rPr>
              <a:t>100,000</a:t>
            </a:r>
            <a:r>
              <a:rPr kumimoji="1" lang="ja-JP" altLang="en-US" sz="1900" dirty="0">
                <a:solidFill>
                  <a:srgbClr val="1279BA"/>
                </a:solidFill>
                <a:latin typeface="+mn-ea"/>
              </a:rPr>
              <a:t>円</a:t>
            </a:r>
            <a:r>
              <a:rPr kumimoji="1" lang="en-US" altLang="ja-JP" sz="1900" dirty="0">
                <a:solidFill>
                  <a:srgbClr val="1279BA"/>
                </a:solidFill>
                <a:latin typeface="+mn-ea"/>
              </a:rPr>
              <a:t>/</a:t>
            </a:r>
            <a:r>
              <a:rPr kumimoji="1" lang="ja-JP" altLang="en-US" sz="1900" dirty="0">
                <a:solidFill>
                  <a:srgbClr val="1279BA"/>
                </a:solidFill>
                <a:latin typeface="+mn-ea"/>
              </a:rPr>
              <a:t>台</a:t>
            </a:r>
            <a:endParaRPr kumimoji="1" lang="en-US" altLang="ja-JP" sz="1900" dirty="0">
              <a:solidFill>
                <a:srgbClr val="1279BA"/>
              </a:solidFill>
              <a:latin typeface="+mn-ea"/>
            </a:endParaRPr>
          </a:p>
          <a:p>
            <a:r>
              <a:rPr kumimoji="1" lang="en-US" altLang="ja-JP" sz="1400" dirty="0">
                <a:solidFill>
                  <a:srgbClr val="1279BA"/>
                </a:solidFill>
                <a:latin typeface="+mn-ea"/>
              </a:rPr>
              <a:t>※</a:t>
            </a:r>
            <a:r>
              <a:rPr kumimoji="1" lang="ja-JP" altLang="en-US" sz="1400" dirty="0">
                <a:solidFill>
                  <a:srgbClr val="1279BA"/>
                </a:solidFill>
                <a:latin typeface="+mn-ea"/>
              </a:rPr>
              <a:t>別途タクシールの出稿料金が必要となります</a:t>
            </a:r>
          </a:p>
        </p:txBody>
      </p:sp>
      <p:sp>
        <p:nvSpPr>
          <p:cNvPr id="3" name="タイトル 2">
            <a:extLst>
              <a:ext uri="{FF2B5EF4-FFF2-40B4-BE49-F238E27FC236}">
                <a16:creationId xmlns:a16="http://schemas.microsoft.com/office/drawing/2014/main" id="{9BCFF36C-7F00-D181-1D5C-D6443B82A890}"/>
              </a:ext>
            </a:extLst>
          </p:cNvPr>
          <p:cNvSpPr>
            <a:spLocks noGrp="1"/>
          </p:cNvSpPr>
          <p:nvPr>
            <p:ph type="title"/>
          </p:nvPr>
        </p:nvSpPr>
        <p:spPr/>
        <p:txBody>
          <a:bodyPr/>
          <a:lstStyle/>
          <a:p>
            <a:r>
              <a:rPr kumimoji="1" lang="ja-JP" altLang="en-US" dirty="0"/>
              <a:t>オプションメニュー</a:t>
            </a:r>
          </a:p>
        </p:txBody>
      </p:sp>
      <p:sp>
        <p:nvSpPr>
          <p:cNvPr id="25" name="テキスト ボックス 24">
            <a:extLst>
              <a:ext uri="{FF2B5EF4-FFF2-40B4-BE49-F238E27FC236}">
                <a16:creationId xmlns:a16="http://schemas.microsoft.com/office/drawing/2014/main" id="{527F98C0-4F83-1E2F-C1DF-A236EE6F45F2}"/>
              </a:ext>
            </a:extLst>
          </p:cNvPr>
          <p:cNvSpPr txBox="1"/>
          <p:nvPr/>
        </p:nvSpPr>
        <p:spPr>
          <a:xfrm>
            <a:off x="3177071" y="2536713"/>
            <a:ext cx="8564382" cy="384721"/>
          </a:xfrm>
          <a:prstGeom prst="rect">
            <a:avLst/>
          </a:prstGeom>
          <a:noFill/>
        </p:spPr>
        <p:txBody>
          <a:bodyPr wrap="square" rtlCol="0">
            <a:spAutoFit/>
          </a:bodyPr>
          <a:lstStyle/>
          <a:p>
            <a:r>
              <a:rPr kumimoji="1" lang="ja-JP" altLang="en-US" sz="1900" dirty="0">
                <a:solidFill>
                  <a:srgbClr val="1279BA"/>
                </a:solidFill>
                <a:latin typeface="+mn-ea"/>
              </a:rPr>
              <a:t>タクシール実施車両に限定して、車内サイネージもジャックして配信が可能</a:t>
            </a:r>
            <a:endParaRPr kumimoji="1" lang="en-US" altLang="ja-JP" sz="1900" dirty="0">
              <a:solidFill>
                <a:srgbClr val="1279BA"/>
              </a:solidFill>
              <a:latin typeface="+mn-ea"/>
            </a:endParaRPr>
          </a:p>
        </p:txBody>
      </p:sp>
      <p:sp>
        <p:nvSpPr>
          <p:cNvPr id="32" name="テキスト ボックス 31">
            <a:extLst>
              <a:ext uri="{FF2B5EF4-FFF2-40B4-BE49-F238E27FC236}">
                <a16:creationId xmlns:a16="http://schemas.microsoft.com/office/drawing/2014/main" id="{C7A7AAD4-7D93-F4A5-A0E9-28D109C8AE1A}"/>
              </a:ext>
            </a:extLst>
          </p:cNvPr>
          <p:cNvSpPr txBox="1"/>
          <p:nvPr/>
        </p:nvSpPr>
        <p:spPr>
          <a:xfrm>
            <a:off x="3177071" y="4064779"/>
            <a:ext cx="2269060" cy="384721"/>
          </a:xfrm>
          <a:prstGeom prst="rect">
            <a:avLst/>
          </a:prstGeom>
          <a:noFill/>
        </p:spPr>
        <p:txBody>
          <a:bodyPr wrap="square" rtlCol="0">
            <a:spAutoFit/>
          </a:bodyPr>
          <a:lstStyle/>
          <a:p>
            <a:r>
              <a:rPr kumimoji="1" lang="ja-JP" altLang="en-US" sz="1900" dirty="0">
                <a:solidFill>
                  <a:srgbClr val="1279BA"/>
                </a:solidFill>
                <a:latin typeface="+mn-ea"/>
              </a:rPr>
              <a:t>期間掲載保証</a:t>
            </a:r>
          </a:p>
        </p:txBody>
      </p:sp>
      <p:sp>
        <p:nvSpPr>
          <p:cNvPr id="33" name="テキスト ボックス 32">
            <a:extLst>
              <a:ext uri="{FF2B5EF4-FFF2-40B4-BE49-F238E27FC236}">
                <a16:creationId xmlns:a16="http://schemas.microsoft.com/office/drawing/2014/main" id="{9759C204-D659-F7BF-78FF-FA488A7F766B}"/>
              </a:ext>
            </a:extLst>
          </p:cNvPr>
          <p:cNvSpPr txBox="1"/>
          <p:nvPr/>
        </p:nvSpPr>
        <p:spPr>
          <a:xfrm>
            <a:off x="7777459" y="4053527"/>
            <a:ext cx="4489266" cy="384721"/>
          </a:xfrm>
          <a:prstGeom prst="rect">
            <a:avLst/>
          </a:prstGeom>
          <a:noFill/>
        </p:spPr>
        <p:txBody>
          <a:bodyPr wrap="square" rtlCol="0">
            <a:spAutoFit/>
          </a:bodyPr>
          <a:lstStyle/>
          <a:p>
            <a:r>
              <a:rPr kumimoji="1" lang="en-US" altLang="ja-JP" sz="1900" dirty="0">
                <a:solidFill>
                  <a:srgbClr val="1279BA"/>
                </a:solidFill>
                <a:latin typeface="+mn-ea"/>
              </a:rPr>
              <a:t>1</a:t>
            </a:r>
            <a:r>
              <a:rPr kumimoji="1" lang="ja-JP" altLang="en-US" sz="1900">
                <a:solidFill>
                  <a:srgbClr val="1279BA"/>
                </a:solidFill>
                <a:latin typeface="+mn-ea"/>
              </a:rPr>
              <a:t>ヶ月</a:t>
            </a:r>
            <a:endParaRPr kumimoji="1" lang="en-US" altLang="ja-JP" sz="1900" dirty="0">
              <a:solidFill>
                <a:srgbClr val="1279BA"/>
              </a:solidFill>
              <a:latin typeface="+mn-ea"/>
            </a:endParaRPr>
          </a:p>
        </p:txBody>
      </p:sp>
      <p:sp>
        <p:nvSpPr>
          <p:cNvPr id="34" name="テキスト ボックス 33">
            <a:extLst>
              <a:ext uri="{FF2B5EF4-FFF2-40B4-BE49-F238E27FC236}">
                <a16:creationId xmlns:a16="http://schemas.microsoft.com/office/drawing/2014/main" id="{40A2E824-25E2-A3B1-A087-6DFF35B01655}"/>
              </a:ext>
            </a:extLst>
          </p:cNvPr>
          <p:cNvSpPr txBox="1"/>
          <p:nvPr/>
        </p:nvSpPr>
        <p:spPr>
          <a:xfrm>
            <a:off x="7777459" y="3307991"/>
            <a:ext cx="1720121" cy="384721"/>
          </a:xfrm>
          <a:prstGeom prst="rect">
            <a:avLst/>
          </a:prstGeom>
          <a:noFill/>
        </p:spPr>
        <p:txBody>
          <a:bodyPr wrap="square" rtlCol="0">
            <a:spAutoFit/>
          </a:bodyPr>
          <a:lstStyle/>
          <a:p>
            <a:r>
              <a:rPr kumimoji="1" lang="en-US" altLang="ja-JP" sz="1900" dirty="0">
                <a:solidFill>
                  <a:srgbClr val="1279BA"/>
                </a:solidFill>
                <a:latin typeface="+mn-ea"/>
              </a:rPr>
              <a:t>100</a:t>
            </a:r>
            <a:r>
              <a:rPr kumimoji="1" lang="ja-JP" altLang="en-US" sz="1900" dirty="0">
                <a:solidFill>
                  <a:srgbClr val="1279BA"/>
                </a:solidFill>
                <a:latin typeface="+mn-ea"/>
              </a:rPr>
              <a:t>台</a:t>
            </a:r>
            <a:r>
              <a:rPr kumimoji="1" lang="en-US" altLang="ja-JP" sz="1900" dirty="0">
                <a:solidFill>
                  <a:srgbClr val="1279BA"/>
                </a:solidFill>
                <a:latin typeface="+mn-ea"/>
              </a:rPr>
              <a:t>〜</a:t>
            </a:r>
            <a:endParaRPr kumimoji="1" lang="ja-JP" altLang="en-US" sz="1900" dirty="0">
              <a:solidFill>
                <a:srgbClr val="1279BA"/>
              </a:solidFill>
              <a:latin typeface="+mn-ea"/>
            </a:endParaRPr>
          </a:p>
        </p:txBody>
      </p:sp>
      <p:sp>
        <p:nvSpPr>
          <p:cNvPr id="35" name="テキスト ボックス 34">
            <a:extLst>
              <a:ext uri="{FF2B5EF4-FFF2-40B4-BE49-F238E27FC236}">
                <a16:creationId xmlns:a16="http://schemas.microsoft.com/office/drawing/2014/main" id="{FBB66054-E0F4-B848-5CE7-2D712F4AD635}"/>
              </a:ext>
            </a:extLst>
          </p:cNvPr>
          <p:cNvSpPr txBox="1"/>
          <p:nvPr/>
        </p:nvSpPr>
        <p:spPr>
          <a:xfrm>
            <a:off x="3177071" y="7047047"/>
            <a:ext cx="14920429" cy="2862322"/>
          </a:xfrm>
          <a:prstGeom prst="rect">
            <a:avLst/>
          </a:prstGeom>
          <a:noFill/>
        </p:spPr>
        <p:txBody>
          <a:bodyPr wrap="square">
            <a:spAutoFit/>
          </a:bodyPr>
          <a:lstStyle/>
          <a:p>
            <a:pPr marL="171450" indent="-171450">
              <a:buFont typeface="システムフォント（レギュラー）"/>
              <a:buChar char="※"/>
            </a:pPr>
            <a:r>
              <a:rPr kumimoji="1" lang="ja-JP" altLang="en-US" dirty="0">
                <a:solidFill>
                  <a:srgbClr val="1279BA"/>
                </a:solidFill>
                <a:latin typeface="+mn-ea"/>
              </a:rPr>
              <a:t>入稿期日は走行開始</a:t>
            </a:r>
            <a:r>
              <a:rPr kumimoji="1" lang="en-US" altLang="ja-JP" dirty="0">
                <a:solidFill>
                  <a:srgbClr val="1279BA"/>
                </a:solidFill>
                <a:latin typeface="+mn-ea"/>
              </a:rPr>
              <a:t>10</a:t>
            </a:r>
            <a:r>
              <a:rPr kumimoji="1" lang="ja-JP" altLang="en-US" dirty="0">
                <a:solidFill>
                  <a:srgbClr val="1279BA"/>
                </a:solidFill>
                <a:latin typeface="+mn-ea"/>
              </a:rPr>
              <a:t>営業日前の</a:t>
            </a:r>
            <a:r>
              <a:rPr kumimoji="1" lang="en-US" altLang="ja-JP" dirty="0">
                <a:solidFill>
                  <a:srgbClr val="1279BA"/>
                </a:solidFill>
                <a:latin typeface="+mn-ea"/>
              </a:rPr>
              <a:t>17</a:t>
            </a:r>
            <a:r>
              <a:rPr kumimoji="1" lang="ja-JP" altLang="en-US" dirty="0">
                <a:solidFill>
                  <a:srgbClr val="1279BA"/>
                </a:solidFill>
                <a:latin typeface="+mn-ea"/>
              </a:rPr>
              <a:t>時までとなります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実施可否の判断はタクシー会社側でも実施いたします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車種の指定はお受けすることはできません</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同期間でご提供できる台数には限りがございますので、ご希望いただいた台数を確保できない場合がございます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料金は１ヶ月</a:t>
            </a:r>
            <a:r>
              <a:rPr kumimoji="1" lang="en-US" altLang="ja-JP" dirty="0">
                <a:solidFill>
                  <a:srgbClr val="1279BA"/>
                </a:solidFill>
                <a:latin typeface="+mn-ea"/>
              </a:rPr>
              <a:t>1</a:t>
            </a:r>
            <a:r>
              <a:rPr kumimoji="1" lang="ja-JP" altLang="en-US" dirty="0">
                <a:solidFill>
                  <a:srgbClr val="1279BA"/>
                </a:solidFill>
                <a:latin typeface="+mn-ea"/>
              </a:rPr>
              <a:t>台あたりの税抜グロス金額です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動画の構成は広告主側で決定頂いて問題ございませんが、素材考査は必須となります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素材考査は弊社運営のタクシーサイネージメディア</a:t>
            </a:r>
            <a:r>
              <a:rPr kumimoji="1" lang="en-US" altLang="ja-JP" dirty="0">
                <a:solidFill>
                  <a:srgbClr val="1279BA"/>
                </a:solidFill>
                <a:latin typeface="+mn-ea"/>
              </a:rPr>
              <a:t>TOKYO PRIME</a:t>
            </a:r>
            <a:r>
              <a:rPr kumimoji="1" lang="ja-JP" altLang="en-US" dirty="0">
                <a:solidFill>
                  <a:srgbClr val="1279BA"/>
                </a:solidFill>
                <a:latin typeface="+mn-ea"/>
              </a:rPr>
              <a:t>（</a:t>
            </a:r>
            <a:r>
              <a:rPr kumimoji="1" lang="en" altLang="ja-JP" dirty="0">
                <a:solidFill>
                  <a:srgbClr val="1279BA"/>
                </a:solidFill>
                <a:latin typeface="+mn-ea"/>
              </a:rPr>
              <a:t>https://www.tokyo-prime.jp/</a:t>
            </a:r>
            <a:r>
              <a:rPr kumimoji="1" lang="ja-JP" altLang="en-US" dirty="0">
                <a:solidFill>
                  <a:srgbClr val="1279BA"/>
                </a:solidFill>
                <a:latin typeface="+mn-ea"/>
              </a:rPr>
              <a:t>）に準拠します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動画は広告主側で準備いただき、完パケの動画として納品いただく必要がございます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ジャックプランの場合も最初にシートベルトアナウンスが放映されます</a:t>
            </a:r>
            <a:endParaRPr kumimoji="1" lang="en-US" altLang="ja-JP" dirty="0">
              <a:solidFill>
                <a:srgbClr val="1279BA"/>
              </a:solidFill>
              <a:latin typeface="+mn-ea"/>
            </a:endParaRPr>
          </a:p>
          <a:p>
            <a:pPr marL="171450" indent="-171450">
              <a:buFont typeface="システムフォント（レギュラー）"/>
              <a:buChar char="※"/>
            </a:pPr>
            <a:r>
              <a:rPr kumimoji="1" lang="ja-JP" altLang="en-US" dirty="0">
                <a:solidFill>
                  <a:srgbClr val="1279BA"/>
                </a:solidFill>
                <a:latin typeface="+mn-ea"/>
              </a:rPr>
              <a:t>ジャックプランの場合も広告主様の素材が</a:t>
            </a:r>
            <a:r>
              <a:rPr kumimoji="1" lang="en-US" altLang="ja-JP" dirty="0">
                <a:solidFill>
                  <a:srgbClr val="1279BA"/>
                </a:solidFill>
                <a:latin typeface="+mn-ea"/>
              </a:rPr>
              <a:t>1</a:t>
            </a:r>
            <a:r>
              <a:rPr kumimoji="1" lang="ja-JP" altLang="en-US" dirty="0">
                <a:solidFill>
                  <a:srgbClr val="1279BA"/>
                </a:solidFill>
                <a:latin typeface="+mn-ea"/>
              </a:rPr>
              <a:t>ロール配信された後、タクシー会社のコンテンツ（最大</a:t>
            </a:r>
            <a:r>
              <a:rPr kumimoji="1" lang="en-US" altLang="ja-JP" dirty="0">
                <a:solidFill>
                  <a:srgbClr val="1279BA"/>
                </a:solidFill>
                <a:latin typeface="+mn-ea"/>
              </a:rPr>
              <a:t>30</a:t>
            </a:r>
            <a:r>
              <a:rPr kumimoji="1" lang="ja-JP" altLang="en-US" dirty="0">
                <a:solidFill>
                  <a:srgbClr val="1279BA"/>
                </a:solidFill>
                <a:latin typeface="+mn-ea"/>
              </a:rPr>
              <a:t>秒）が配信される可能性がございます</a:t>
            </a:r>
            <a:endParaRPr kumimoji="1" lang="en-US" altLang="ja-JP" dirty="0">
              <a:solidFill>
                <a:srgbClr val="1279BA"/>
              </a:solidFill>
              <a:latin typeface="+mn-ea"/>
            </a:endParaRPr>
          </a:p>
        </p:txBody>
      </p:sp>
      <p:sp>
        <p:nvSpPr>
          <p:cNvPr id="42" name="テキスト ボックス 41">
            <a:extLst>
              <a:ext uri="{FF2B5EF4-FFF2-40B4-BE49-F238E27FC236}">
                <a16:creationId xmlns:a16="http://schemas.microsoft.com/office/drawing/2014/main" id="{988CCBA1-6FE3-28F6-9534-B1524D0DE5B8}"/>
              </a:ext>
            </a:extLst>
          </p:cNvPr>
          <p:cNvSpPr txBox="1"/>
          <p:nvPr/>
        </p:nvSpPr>
        <p:spPr>
          <a:xfrm>
            <a:off x="3152545" y="4783452"/>
            <a:ext cx="7501653" cy="600164"/>
          </a:xfrm>
          <a:prstGeom prst="rect">
            <a:avLst/>
          </a:prstGeom>
          <a:noFill/>
        </p:spPr>
        <p:txBody>
          <a:bodyPr wrap="square" rtlCol="0">
            <a:spAutoFit/>
          </a:bodyPr>
          <a:lstStyle/>
          <a:p>
            <a:r>
              <a:rPr kumimoji="1" lang="en-US" altLang="ja-JP" sz="1900" dirty="0">
                <a:solidFill>
                  <a:srgbClr val="1279BA"/>
                </a:solidFill>
                <a:latin typeface="+mn-ea"/>
              </a:rPr>
              <a:t>5</a:t>
            </a:r>
            <a:r>
              <a:rPr kumimoji="1" lang="ja-JP" altLang="en-US" sz="1900" dirty="0">
                <a:solidFill>
                  <a:srgbClr val="1279BA"/>
                </a:solidFill>
                <a:latin typeface="+mn-ea"/>
              </a:rPr>
              <a:t>分</a:t>
            </a:r>
            <a:r>
              <a:rPr kumimoji="1" lang="en-US" altLang="ja-JP" sz="1900" dirty="0">
                <a:solidFill>
                  <a:srgbClr val="1279BA"/>
                </a:solidFill>
                <a:latin typeface="+mn-ea"/>
              </a:rPr>
              <a:t>〜15</a:t>
            </a:r>
            <a:r>
              <a:rPr kumimoji="1" lang="ja-JP" altLang="en-US" sz="1900" dirty="0">
                <a:solidFill>
                  <a:srgbClr val="1279BA"/>
                </a:solidFill>
                <a:latin typeface="+mn-ea"/>
              </a:rPr>
              <a:t>分以内の動画</a:t>
            </a:r>
            <a:endParaRPr kumimoji="1" lang="en-US" altLang="ja-JP" sz="1900" dirty="0">
              <a:solidFill>
                <a:srgbClr val="1279BA"/>
              </a:solidFill>
              <a:latin typeface="+mn-ea"/>
            </a:endParaRPr>
          </a:p>
          <a:p>
            <a:r>
              <a:rPr kumimoji="1" lang="en-US" altLang="ja-JP" sz="1400" dirty="0">
                <a:solidFill>
                  <a:srgbClr val="1279BA"/>
                </a:solidFill>
                <a:latin typeface="+mn-ea"/>
              </a:rPr>
              <a:t>※</a:t>
            </a:r>
            <a:r>
              <a:rPr kumimoji="1" lang="ja-JP" altLang="en-US" sz="1400" dirty="0">
                <a:solidFill>
                  <a:srgbClr val="1279BA"/>
                </a:solidFill>
                <a:latin typeface="+mn-ea"/>
              </a:rPr>
              <a:t>同一広告主による複数商材での段積みも可能</a:t>
            </a:r>
            <a:endParaRPr kumimoji="1" lang="en-US" altLang="ja-JP" sz="1400" dirty="0">
              <a:solidFill>
                <a:srgbClr val="1279BA"/>
              </a:solidFill>
              <a:latin typeface="+mn-ea"/>
            </a:endParaRPr>
          </a:p>
        </p:txBody>
      </p:sp>
      <p:sp>
        <p:nvSpPr>
          <p:cNvPr id="44" name="テキスト ボックス 43">
            <a:extLst>
              <a:ext uri="{FF2B5EF4-FFF2-40B4-BE49-F238E27FC236}">
                <a16:creationId xmlns:a16="http://schemas.microsoft.com/office/drawing/2014/main" id="{5F489233-370C-ACDC-C0E1-2551CFD68A82}"/>
              </a:ext>
            </a:extLst>
          </p:cNvPr>
          <p:cNvSpPr txBox="1"/>
          <p:nvPr/>
        </p:nvSpPr>
        <p:spPr>
          <a:xfrm>
            <a:off x="3177071" y="3334593"/>
            <a:ext cx="1420324" cy="384721"/>
          </a:xfrm>
          <a:prstGeom prst="rect">
            <a:avLst/>
          </a:prstGeom>
          <a:noFill/>
        </p:spPr>
        <p:txBody>
          <a:bodyPr wrap="square" rtlCol="0">
            <a:spAutoFit/>
          </a:bodyPr>
          <a:lstStyle/>
          <a:p>
            <a:r>
              <a:rPr kumimoji="1" lang="ja-JP" altLang="en-US" sz="1900" dirty="0">
                <a:solidFill>
                  <a:srgbClr val="1279BA"/>
                </a:solidFill>
                <a:latin typeface="+mn-ea"/>
              </a:rPr>
              <a:t>東京都</a:t>
            </a:r>
          </a:p>
        </p:txBody>
      </p:sp>
      <p:sp>
        <p:nvSpPr>
          <p:cNvPr id="46" name="テキスト ボックス 45">
            <a:extLst>
              <a:ext uri="{FF2B5EF4-FFF2-40B4-BE49-F238E27FC236}">
                <a16:creationId xmlns:a16="http://schemas.microsoft.com/office/drawing/2014/main" id="{D2D4144E-B2C8-7077-1557-A915999E3103}"/>
              </a:ext>
            </a:extLst>
          </p:cNvPr>
          <p:cNvSpPr txBox="1"/>
          <p:nvPr/>
        </p:nvSpPr>
        <p:spPr>
          <a:xfrm>
            <a:off x="3177072" y="5572498"/>
            <a:ext cx="10602428" cy="1200329"/>
          </a:xfrm>
          <a:prstGeom prst="rect">
            <a:avLst/>
          </a:prstGeom>
          <a:noFill/>
        </p:spPr>
        <p:txBody>
          <a:bodyPr wrap="square" rtlCol="0">
            <a:spAutoFit/>
          </a:bodyPr>
          <a:lstStyle/>
          <a:p>
            <a:r>
              <a:rPr kumimoji="1" lang="ja-JP" altLang="en-US" dirty="0">
                <a:solidFill>
                  <a:srgbClr val="1279BA"/>
                </a:solidFill>
                <a:latin typeface="+mn-ea"/>
              </a:rPr>
              <a:t>フォーマット：</a:t>
            </a:r>
            <a:r>
              <a:rPr kumimoji="1" lang="en-US" altLang="ja-JP" dirty="0">
                <a:solidFill>
                  <a:srgbClr val="1279BA"/>
                </a:solidFill>
                <a:latin typeface="+mn-ea"/>
              </a:rPr>
              <a:t>mp4</a:t>
            </a:r>
            <a:r>
              <a:rPr kumimoji="1" lang="ja-JP" altLang="en-US" dirty="0">
                <a:solidFill>
                  <a:srgbClr val="1279BA"/>
                </a:solidFill>
                <a:latin typeface="+mn-ea"/>
              </a:rPr>
              <a:t>形式</a:t>
            </a:r>
            <a:r>
              <a:rPr kumimoji="1" lang="en-US" altLang="ja-JP" dirty="0">
                <a:solidFill>
                  <a:srgbClr val="1279BA"/>
                </a:solidFill>
                <a:latin typeface="+mn-ea"/>
              </a:rPr>
              <a:t> </a:t>
            </a:r>
            <a:r>
              <a:rPr kumimoji="1" lang="ja-JP" altLang="en-US" dirty="0">
                <a:solidFill>
                  <a:srgbClr val="1279BA"/>
                </a:solidFill>
                <a:latin typeface="+mn-ea"/>
              </a:rPr>
              <a:t>／</a:t>
            </a:r>
            <a:r>
              <a:rPr kumimoji="1" lang="en-US" altLang="ja-JP" dirty="0">
                <a:solidFill>
                  <a:srgbClr val="1279BA"/>
                </a:solidFill>
                <a:latin typeface="+mn-ea"/>
              </a:rPr>
              <a:t> </a:t>
            </a:r>
            <a:r>
              <a:rPr kumimoji="1" lang="ja-JP" altLang="en-US" dirty="0">
                <a:solidFill>
                  <a:srgbClr val="1279BA"/>
                </a:solidFill>
                <a:latin typeface="+mn-ea"/>
              </a:rPr>
              <a:t>サイズ：</a:t>
            </a:r>
            <a:r>
              <a:rPr kumimoji="1" lang="en-US" altLang="ja-JP" dirty="0">
                <a:solidFill>
                  <a:srgbClr val="1279BA"/>
                </a:solidFill>
                <a:latin typeface="+mn-ea"/>
              </a:rPr>
              <a:t>1080p (W:1920 x H:1080) </a:t>
            </a:r>
            <a:r>
              <a:rPr kumimoji="1" lang="ja-JP" altLang="en-US" dirty="0">
                <a:solidFill>
                  <a:srgbClr val="1279BA"/>
                </a:solidFill>
                <a:latin typeface="+mn-ea"/>
              </a:rPr>
              <a:t>／</a:t>
            </a:r>
            <a:r>
              <a:rPr kumimoji="1" lang="en-US" altLang="ja-JP" dirty="0">
                <a:solidFill>
                  <a:srgbClr val="1279BA"/>
                </a:solidFill>
                <a:latin typeface="+mn-ea"/>
              </a:rPr>
              <a:t> </a:t>
            </a:r>
            <a:r>
              <a:rPr kumimoji="1" lang="ja-JP" altLang="en-US" dirty="0">
                <a:solidFill>
                  <a:srgbClr val="1279BA"/>
                </a:solidFill>
                <a:latin typeface="+mn-ea"/>
              </a:rPr>
              <a:t>ファイルサイズ：最大</a:t>
            </a:r>
            <a:r>
              <a:rPr kumimoji="1" lang="en-US" altLang="ja-JP" dirty="0">
                <a:solidFill>
                  <a:srgbClr val="1279BA"/>
                </a:solidFill>
                <a:latin typeface="+mn-ea"/>
              </a:rPr>
              <a:t>500MB </a:t>
            </a:r>
            <a:r>
              <a:rPr kumimoji="1" lang="ja-JP" altLang="en-US" dirty="0">
                <a:solidFill>
                  <a:srgbClr val="1279BA"/>
                </a:solidFill>
                <a:latin typeface="+mn-ea"/>
              </a:rPr>
              <a:t>／</a:t>
            </a:r>
            <a:r>
              <a:rPr kumimoji="1" lang="en-US" altLang="ja-JP" dirty="0">
                <a:solidFill>
                  <a:srgbClr val="1279BA"/>
                </a:solidFill>
                <a:latin typeface="+mn-ea"/>
              </a:rPr>
              <a:t> </a:t>
            </a:r>
            <a:r>
              <a:rPr kumimoji="1" lang="ja-JP" altLang="en-US" dirty="0">
                <a:solidFill>
                  <a:srgbClr val="1279BA"/>
                </a:solidFill>
                <a:latin typeface="+mn-ea"/>
              </a:rPr>
              <a:t>映像コーデック：</a:t>
            </a:r>
            <a:r>
              <a:rPr kumimoji="1" lang="en-US" altLang="ja-JP" dirty="0">
                <a:solidFill>
                  <a:srgbClr val="1279BA"/>
                </a:solidFill>
                <a:latin typeface="+mn-ea"/>
              </a:rPr>
              <a:t>H.264 </a:t>
            </a:r>
            <a:r>
              <a:rPr kumimoji="1" lang="ja-JP" altLang="en-US" dirty="0">
                <a:solidFill>
                  <a:srgbClr val="1279BA"/>
                </a:solidFill>
                <a:latin typeface="+mn-ea"/>
              </a:rPr>
              <a:t>／</a:t>
            </a:r>
            <a:r>
              <a:rPr kumimoji="1" lang="en-US" altLang="ja-JP" dirty="0">
                <a:solidFill>
                  <a:srgbClr val="1279BA"/>
                </a:solidFill>
                <a:latin typeface="+mn-ea"/>
              </a:rPr>
              <a:t> </a:t>
            </a:r>
          </a:p>
          <a:p>
            <a:r>
              <a:rPr kumimoji="1" lang="ja-JP" altLang="en-US" dirty="0">
                <a:solidFill>
                  <a:srgbClr val="1279BA"/>
                </a:solidFill>
                <a:latin typeface="+mn-ea"/>
              </a:rPr>
              <a:t>音声コーデック：</a:t>
            </a:r>
            <a:r>
              <a:rPr kumimoji="1" lang="en-US" altLang="ja-JP" dirty="0">
                <a:solidFill>
                  <a:srgbClr val="1279BA"/>
                </a:solidFill>
                <a:latin typeface="+mn-ea"/>
              </a:rPr>
              <a:t>AAC LC </a:t>
            </a:r>
            <a:r>
              <a:rPr kumimoji="1" lang="ja-JP" altLang="en-US" dirty="0">
                <a:solidFill>
                  <a:srgbClr val="1279BA"/>
                </a:solidFill>
                <a:latin typeface="+mn-ea"/>
              </a:rPr>
              <a:t>／</a:t>
            </a:r>
            <a:r>
              <a:rPr kumimoji="1" lang="en-US" altLang="ja-JP" dirty="0">
                <a:solidFill>
                  <a:srgbClr val="1279BA"/>
                </a:solidFill>
                <a:latin typeface="+mn-ea"/>
              </a:rPr>
              <a:t> </a:t>
            </a:r>
            <a:r>
              <a:rPr kumimoji="1" lang="ja-JP" altLang="en-US" dirty="0">
                <a:solidFill>
                  <a:srgbClr val="1279BA"/>
                </a:solidFill>
                <a:latin typeface="+mn-ea"/>
              </a:rPr>
              <a:t>平均ラウドネス値：</a:t>
            </a:r>
            <a:r>
              <a:rPr kumimoji="1" lang="en-US" altLang="ja-JP" dirty="0">
                <a:solidFill>
                  <a:srgbClr val="1279BA"/>
                </a:solidFill>
                <a:latin typeface="+mn-ea"/>
              </a:rPr>
              <a:t>-24.0LKFS±1 </a:t>
            </a:r>
            <a:r>
              <a:rPr kumimoji="1" lang="ja-JP" altLang="en-US" dirty="0">
                <a:solidFill>
                  <a:srgbClr val="1279BA"/>
                </a:solidFill>
                <a:latin typeface="+mn-ea"/>
              </a:rPr>
              <a:t>／</a:t>
            </a:r>
            <a:r>
              <a:rPr kumimoji="1" lang="en-US" altLang="ja-JP" dirty="0">
                <a:solidFill>
                  <a:srgbClr val="1279BA"/>
                </a:solidFill>
                <a:latin typeface="+mn-ea"/>
              </a:rPr>
              <a:t> </a:t>
            </a:r>
            <a:r>
              <a:rPr kumimoji="1" lang="ja-JP" altLang="en-US" dirty="0">
                <a:solidFill>
                  <a:srgbClr val="1279BA"/>
                </a:solidFill>
                <a:latin typeface="+mn-ea"/>
              </a:rPr>
              <a:t>フレームレート：</a:t>
            </a:r>
            <a:r>
              <a:rPr kumimoji="1" lang="en-US" altLang="ja-JP" dirty="0">
                <a:solidFill>
                  <a:srgbClr val="1279BA"/>
                </a:solidFill>
                <a:latin typeface="+mn-ea"/>
              </a:rPr>
              <a:t>29.97</a:t>
            </a:r>
            <a:r>
              <a:rPr kumimoji="1" lang="en" altLang="ja-JP" dirty="0">
                <a:solidFill>
                  <a:srgbClr val="1279BA"/>
                </a:solidFill>
                <a:latin typeface="+mn-ea"/>
              </a:rPr>
              <a:t>FPS</a:t>
            </a:r>
            <a:r>
              <a:rPr kumimoji="1" lang="ja-JP" altLang="en-US" dirty="0">
                <a:solidFill>
                  <a:srgbClr val="1279BA"/>
                </a:solidFill>
                <a:latin typeface="+mn-ea"/>
              </a:rPr>
              <a:t>または</a:t>
            </a:r>
            <a:r>
              <a:rPr kumimoji="1" lang="en-US" altLang="ja-JP" dirty="0">
                <a:solidFill>
                  <a:srgbClr val="1279BA"/>
                </a:solidFill>
                <a:latin typeface="+mn-ea"/>
              </a:rPr>
              <a:t>30</a:t>
            </a:r>
            <a:r>
              <a:rPr kumimoji="1" lang="en" altLang="ja-JP" dirty="0">
                <a:solidFill>
                  <a:srgbClr val="1279BA"/>
                </a:solidFill>
                <a:latin typeface="+mn-ea"/>
              </a:rPr>
              <a:t>FPS </a:t>
            </a:r>
            <a:r>
              <a:rPr kumimoji="1" lang="ja-JP" altLang="en-US" dirty="0">
                <a:solidFill>
                  <a:srgbClr val="1279BA"/>
                </a:solidFill>
                <a:latin typeface="+mn-ea"/>
              </a:rPr>
              <a:t>／</a:t>
            </a:r>
            <a:r>
              <a:rPr kumimoji="1" lang="en-US" altLang="ja-JP" dirty="0">
                <a:solidFill>
                  <a:srgbClr val="1279BA"/>
                </a:solidFill>
                <a:latin typeface="+mn-ea"/>
              </a:rPr>
              <a:t> </a:t>
            </a:r>
            <a:r>
              <a:rPr kumimoji="1" lang="ja-JP" altLang="en-US" dirty="0">
                <a:solidFill>
                  <a:srgbClr val="1279BA"/>
                </a:solidFill>
                <a:latin typeface="+mn-ea"/>
              </a:rPr>
              <a:t>最大ビットレート：</a:t>
            </a:r>
            <a:r>
              <a:rPr kumimoji="1" lang="en-US" altLang="ja-JP" dirty="0">
                <a:solidFill>
                  <a:srgbClr val="1279BA"/>
                </a:solidFill>
                <a:latin typeface="+mn-ea"/>
              </a:rPr>
              <a:t>4</a:t>
            </a:r>
            <a:r>
              <a:rPr kumimoji="1" lang="en" altLang="ja-JP" dirty="0">
                <a:solidFill>
                  <a:srgbClr val="1279BA"/>
                </a:solidFill>
                <a:latin typeface="+mn-ea"/>
              </a:rPr>
              <a:t>Mbps</a:t>
            </a:r>
            <a:r>
              <a:rPr kumimoji="1" lang="ja-JP" altLang="en-US" dirty="0">
                <a:solidFill>
                  <a:srgbClr val="1279BA"/>
                </a:solidFill>
                <a:latin typeface="+mn-ea"/>
              </a:rPr>
              <a:t>以上推奨</a:t>
            </a:r>
          </a:p>
        </p:txBody>
      </p:sp>
      <p:sp>
        <p:nvSpPr>
          <p:cNvPr id="48" name="テキスト ボックス 47">
            <a:extLst>
              <a:ext uri="{FF2B5EF4-FFF2-40B4-BE49-F238E27FC236}">
                <a16:creationId xmlns:a16="http://schemas.microsoft.com/office/drawing/2014/main" id="{9FB7FD82-5A3F-233E-F260-68F21CE80929}"/>
              </a:ext>
            </a:extLst>
          </p:cNvPr>
          <p:cNvSpPr txBox="1"/>
          <p:nvPr/>
        </p:nvSpPr>
        <p:spPr>
          <a:xfrm>
            <a:off x="11879708" y="3327100"/>
            <a:ext cx="1720121" cy="384721"/>
          </a:xfrm>
          <a:prstGeom prst="rect">
            <a:avLst/>
          </a:prstGeom>
          <a:noFill/>
        </p:spPr>
        <p:txBody>
          <a:bodyPr wrap="square" rtlCol="0">
            <a:spAutoFit/>
          </a:bodyPr>
          <a:lstStyle/>
          <a:p>
            <a:r>
              <a:rPr kumimoji="1" lang="en-US" altLang="ja-JP" sz="1900" dirty="0">
                <a:solidFill>
                  <a:srgbClr val="1279BA"/>
                </a:solidFill>
                <a:latin typeface="+mn-ea"/>
              </a:rPr>
              <a:t>〜200</a:t>
            </a:r>
            <a:r>
              <a:rPr kumimoji="1" lang="ja-JP" altLang="en-US" sz="1900" dirty="0">
                <a:solidFill>
                  <a:srgbClr val="1279BA"/>
                </a:solidFill>
                <a:latin typeface="+mn-ea"/>
              </a:rPr>
              <a:t>台</a:t>
            </a:r>
          </a:p>
        </p:txBody>
      </p:sp>
      <p:sp>
        <p:nvSpPr>
          <p:cNvPr id="50" name="テキスト ボックス 49">
            <a:extLst>
              <a:ext uri="{FF2B5EF4-FFF2-40B4-BE49-F238E27FC236}">
                <a16:creationId xmlns:a16="http://schemas.microsoft.com/office/drawing/2014/main" id="{F7DE6B0C-7752-1B3A-1F87-3D2CFF9B42C1}"/>
              </a:ext>
            </a:extLst>
          </p:cNvPr>
          <p:cNvSpPr txBox="1"/>
          <p:nvPr/>
        </p:nvSpPr>
        <p:spPr>
          <a:xfrm>
            <a:off x="1243523" y="1767754"/>
            <a:ext cx="2159566" cy="430887"/>
          </a:xfrm>
          <a:prstGeom prst="rect">
            <a:avLst/>
          </a:prstGeom>
          <a:noFill/>
        </p:spPr>
        <p:txBody>
          <a:bodyPr wrap="none" rtlCol="0">
            <a:spAutoFit/>
          </a:bodyPr>
          <a:lstStyle/>
          <a:p>
            <a:r>
              <a:rPr kumimoji="1" lang="ja-JP" altLang="en-US" sz="2200" dirty="0">
                <a:solidFill>
                  <a:srgbClr val="1279BA"/>
                </a:solidFill>
                <a:latin typeface="メイリオ" panose="020B0604030504040204" pitchFamily="50" charset="-128"/>
                <a:ea typeface="メイリオ" panose="020B0604030504040204" pitchFamily="50" charset="-128"/>
              </a:rPr>
              <a:t>ジャックプラン</a:t>
            </a:r>
            <a:endParaRPr kumimoji="1" lang="en-US" altLang="ja-JP" sz="2200" dirty="0">
              <a:solidFill>
                <a:srgbClr val="1279BA"/>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AE88109F-4A73-26DA-FF43-B27FB3E06C36}"/>
              </a:ext>
            </a:extLst>
          </p:cNvPr>
          <p:cNvSpPr/>
          <p:nvPr/>
        </p:nvSpPr>
        <p:spPr>
          <a:xfrm>
            <a:off x="858443" y="1597032"/>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D1A6CAEA-B27F-795C-6399-57B3EF9EC9CA}"/>
              </a:ext>
            </a:extLst>
          </p:cNvPr>
          <p:cNvSpPr/>
          <p:nvPr/>
        </p:nvSpPr>
        <p:spPr>
          <a:xfrm>
            <a:off x="858443" y="2495376"/>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メイリオ" panose="020B0604030504040204" pitchFamily="50" charset="-128"/>
                <a:ea typeface="メイリオ" panose="020B0604030504040204" pitchFamily="50" charset="-128"/>
              </a:rPr>
              <a:t>プラン概要</a:t>
            </a:r>
          </a:p>
        </p:txBody>
      </p:sp>
      <p:sp>
        <p:nvSpPr>
          <p:cNvPr id="53" name="正方形/長方形 52">
            <a:extLst>
              <a:ext uri="{FF2B5EF4-FFF2-40B4-BE49-F238E27FC236}">
                <a16:creationId xmlns:a16="http://schemas.microsoft.com/office/drawing/2014/main" id="{D82CA9B9-5F2D-AFD2-B76A-033CA01C3F99}"/>
              </a:ext>
            </a:extLst>
          </p:cNvPr>
          <p:cNvSpPr/>
          <p:nvPr/>
        </p:nvSpPr>
        <p:spPr>
          <a:xfrm>
            <a:off x="858443" y="3256308"/>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rPr>
              <a:t>提供可能エリア</a:t>
            </a:r>
          </a:p>
        </p:txBody>
      </p:sp>
      <p:sp>
        <p:nvSpPr>
          <p:cNvPr id="54" name="正方形/長方形 53">
            <a:extLst>
              <a:ext uri="{FF2B5EF4-FFF2-40B4-BE49-F238E27FC236}">
                <a16:creationId xmlns:a16="http://schemas.microsoft.com/office/drawing/2014/main" id="{DC852B14-2EAF-41E6-B277-28869BC3D53C}"/>
              </a:ext>
            </a:extLst>
          </p:cNvPr>
          <p:cNvSpPr/>
          <p:nvPr/>
        </p:nvSpPr>
        <p:spPr>
          <a:xfrm>
            <a:off x="858443" y="4017240"/>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rPr>
              <a:t>保証形態</a:t>
            </a:r>
          </a:p>
        </p:txBody>
      </p:sp>
      <p:sp>
        <p:nvSpPr>
          <p:cNvPr id="55" name="正方形/長方形 54">
            <a:extLst>
              <a:ext uri="{FF2B5EF4-FFF2-40B4-BE49-F238E27FC236}">
                <a16:creationId xmlns:a16="http://schemas.microsoft.com/office/drawing/2014/main" id="{E4DA34DA-0811-2541-74E2-1CF60F0F3D5B}"/>
              </a:ext>
            </a:extLst>
          </p:cNvPr>
          <p:cNvSpPr/>
          <p:nvPr/>
        </p:nvSpPr>
        <p:spPr>
          <a:xfrm>
            <a:off x="5458831" y="4007060"/>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rPr>
              <a:t>最低掲載期間</a:t>
            </a:r>
          </a:p>
        </p:txBody>
      </p:sp>
      <p:sp>
        <p:nvSpPr>
          <p:cNvPr id="56" name="正方形/長方形 55">
            <a:extLst>
              <a:ext uri="{FF2B5EF4-FFF2-40B4-BE49-F238E27FC236}">
                <a16:creationId xmlns:a16="http://schemas.microsoft.com/office/drawing/2014/main" id="{D6D3E025-9412-70D9-47BF-34ADC96CCEED}"/>
              </a:ext>
            </a:extLst>
          </p:cNvPr>
          <p:cNvSpPr/>
          <p:nvPr/>
        </p:nvSpPr>
        <p:spPr>
          <a:xfrm>
            <a:off x="5458831" y="3254166"/>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rPr>
              <a:t>最低実施台数</a:t>
            </a:r>
          </a:p>
        </p:txBody>
      </p:sp>
      <p:sp>
        <p:nvSpPr>
          <p:cNvPr id="57" name="正方形/長方形 56">
            <a:extLst>
              <a:ext uri="{FF2B5EF4-FFF2-40B4-BE49-F238E27FC236}">
                <a16:creationId xmlns:a16="http://schemas.microsoft.com/office/drawing/2014/main" id="{72B85AB8-E166-679A-A513-F1F8B6E98BE6}"/>
              </a:ext>
            </a:extLst>
          </p:cNvPr>
          <p:cNvSpPr/>
          <p:nvPr/>
        </p:nvSpPr>
        <p:spPr>
          <a:xfrm>
            <a:off x="9561080" y="3258780"/>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rPr>
              <a:t>最大実施可能台数</a:t>
            </a:r>
          </a:p>
        </p:txBody>
      </p:sp>
      <p:sp>
        <p:nvSpPr>
          <p:cNvPr id="58" name="正方形/長方形 57">
            <a:extLst>
              <a:ext uri="{FF2B5EF4-FFF2-40B4-BE49-F238E27FC236}">
                <a16:creationId xmlns:a16="http://schemas.microsoft.com/office/drawing/2014/main" id="{A8300A5C-7FB4-9A4D-E374-3380A1717182}"/>
              </a:ext>
            </a:extLst>
          </p:cNvPr>
          <p:cNvSpPr/>
          <p:nvPr/>
        </p:nvSpPr>
        <p:spPr>
          <a:xfrm>
            <a:off x="9579603" y="4026977"/>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rPr>
              <a:t>料金</a:t>
            </a:r>
          </a:p>
        </p:txBody>
      </p:sp>
      <p:sp>
        <p:nvSpPr>
          <p:cNvPr id="59" name="正方形/長方形 58">
            <a:extLst>
              <a:ext uri="{FF2B5EF4-FFF2-40B4-BE49-F238E27FC236}">
                <a16:creationId xmlns:a16="http://schemas.microsoft.com/office/drawing/2014/main" id="{E29F8121-9A97-C035-03AF-E6F0A17FF831}"/>
              </a:ext>
            </a:extLst>
          </p:cNvPr>
          <p:cNvSpPr/>
          <p:nvPr/>
        </p:nvSpPr>
        <p:spPr>
          <a:xfrm>
            <a:off x="833917" y="4774391"/>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mj-ea"/>
              </a:rPr>
              <a:t>配信可能動画</a:t>
            </a:r>
          </a:p>
        </p:txBody>
      </p:sp>
      <p:sp>
        <p:nvSpPr>
          <p:cNvPr id="62" name="テキスト ボックス 61">
            <a:extLst>
              <a:ext uri="{FF2B5EF4-FFF2-40B4-BE49-F238E27FC236}">
                <a16:creationId xmlns:a16="http://schemas.microsoft.com/office/drawing/2014/main" id="{5A8192EA-700C-16FF-1A03-F1C1B7E2AD2A}"/>
              </a:ext>
            </a:extLst>
          </p:cNvPr>
          <p:cNvSpPr txBox="1"/>
          <p:nvPr/>
        </p:nvSpPr>
        <p:spPr>
          <a:xfrm>
            <a:off x="1243523" y="5790423"/>
            <a:ext cx="2069798" cy="384721"/>
          </a:xfrm>
          <a:prstGeom prst="rect">
            <a:avLst/>
          </a:prstGeom>
          <a:noFill/>
        </p:spPr>
        <p:txBody>
          <a:bodyPr wrap="square" rtlCol="0">
            <a:spAutoFit/>
          </a:bodyPr>
          <a:lstStyle/>
          <a:p>
            <a:r>
              <a:rPr kumimoji="1" lang="ja-JP" altLang="en-US" sz="1900" dirty="0">
                <a:solidFill>
                  <a:srgbClr val="1279BA"/>
                </a:solidFill>
                <a:latin typeface="メイリオ" panose="020B0604030504040204" pitchFamily="50" charset="-128"/>
                <a:ea typeface="メイリオ" panose="020B0604030504040204" pitchFamily="50" charset="-128"/>
              </a:rPr>
              <a:t>入稿規定</a:t>
            </a:r>
            <a:endParaRPr kumimoji="1" lang="en-US" altLang="ja-JP" sz="1900" dirty="0">
              <a:solidFill>
                <a:srgbClr val="1279BA"/>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713AF6AE-34B2-9E74-9CC0-AC74537F6B96}"/>
              </a:ext>
            </a:extLst>
          </p:cNvPr>
          <p:cNvSpPr/>
          <p:nvPr/>
        </p:nvSpPr>
        <p:spPr>
          <a:xfrm>
            <a:off x="861494" y="5630405"/>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73DFCE48-85A6-4E0A-6CBF-5BE41D8C4139}"/>
              </a:ext>
            </a:extLst>
          </p:cNvPr>
          <p:cNvSpPr txBox="1"/>
          <p:nvPr/>
        </p:nvSpPr>
        <p:spPr>
          <a:xfrm>
            <a:off x="1243523" y="7144802"/>
            <a:ext cx="2069798" cy="384721"/>
          </a:xfrm>
          <a:prstGeom prst="rect">
            <a:avLst/>
          </a:prstGeom>
          <a:noFill/>
        </p:spPr>
        <p:txBody>
          <a:bodyPr wrap="square" rtlCol="0">
            <a:spAutoFit/>
          </a:bodyPr>
          <a:lstStyle/>
          <a:p>
            <a:r>
              <a:rPr kumimoji="1" lang="ja-JP" altLang="en-US" sz="1900" dirty="0">
                <a:solidFill>
                  <a:srgbClr val="1279BA"/>
                </a:solidFill>
                <a:latin typeface="メイリオ" panose="020B0604030504040204" pitchFamily="50" charset="-128"/>
                <a:ea typeface="メイリオ" panose="020B0604030504040204" pitchFamily="50" charset="-128"/>
              </a:rPr>
              <a:t>注意事項</a:t>
            </a:r>
            <a:endParaRPr kumimoji="1" lang="en-US" altLang="ja-JP" sz="1900" dirty="0">
              <a:solidFill>
                <a:srgbClr val="1279BA"/>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BE9CEE94-6A08-C985-EA25-6CB5EB00047C}"/>
              </a:ext>
            </a:extLst>
          </p:cNvPr>
          <p:cNvSpPr/>
          <p:nvPr/>
        </p:nvSpPr>
        <p:spPr>
          <a:xfrm>
            <a:off x="861494" y="6984784"/>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359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05E9913-A73B-B6CC-A505-5A566C0984AA}"/>
              </a:ext>
            </a:extLst>
          </p:cNvPr>
          <p:cNvSpPr>
            <a:spLocks noGrp="1"/>
          </p:cNvSpPr>
          <p:nvPr>
            <p:ph type="title"/>
          </p:nvPr>
        </p:nvSpPr>
        <p:spPr/>
        <p:txBody>
          <a:bodyPr/>
          <a:lstStyle/>
          <a:p>
            <a:r>
              <a:rPr kumimoji="1" lang="ja-JP" altLang="en-US" dirty="0"/>
              <a:t>オプションメニュー</a:t>
            </a:r>
          </a:p>
        </p:txBody>
      </p:sp>
      <p:sp>
        <p:nvSpPr>
          <p:cNvPr id="4" name="正方形/長方形 3">
            <a:extLst>
              <a:ext uri="{FF2B5EF4-FFF2-40B4-BE49-F238E27FC236}">
                <a16:creationId xmlns:a16="http://schemas.microsoft.com/office/drawing/2014/main" id="{65828BE8-C731-7F12-96A7-7DABFBBF439C}"/>
              </a:ext>
            </a:extLst>
          </p:cNvPr>
          <p:cNvSpPr/>
          <p:nvPr/>
        </p:nvSpPr>
        <p:spPr>
          <a:xfrm>
            <a:off x="858443" y="2495376"/>
            <a:ext cx="230592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メイリオ" panose="020B0604030504040204" pitchFamily="50" charset="-128"/>
                <a:ea typeface="メイリオ" panose="020B0604030504040204" pitchFamily="50" charset="-128"/>
              </a:rPr>
              <a:t>プラン概要</a:t>
            </a:r>
          </a:p>
        </p:txBody>
      </p:sp>
      <p:sp>
        <p:nvSpPr>
          <p:cNvPr id="5" name="正方形/長方形 4">
            <a:extLst>
              <a:ext uri="{FF2B5EF4-FFF2-40B4-BE49-F238E27FC236}">
                <a16:creationId xmlns:a16="http://schemas.microsoft.com/office/drawing/2014/main" id="{7CD2072C-4F86-73CF-D30B-608120C00747}"/>
              </a:ext>
            </a:extLst>
          </p:cNvPr>
          <p:cNvSpPr/>
          <p:nvPr/>
        </p:nvSpPr>
        <p:spPr>
          <a:xfrm>
            <a:off x="861482" y="4030211"/>
            <a:ext cx="2305924"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メイリオ" panose="020B0604030504040204" pitchFamily="50" charset="-128"/>
                <a:ea typeface="メイリオ" panose="020B0604030504040204" pitchFamily="50" charset="-128"/>
              </a:rPr>
              <a:t>最低配布期間</a:t>
            </a:r>
          </a:p>
        </p:txBody>
      </p:sp>
      <p:sp>
        <p:nvSpPr>
          <p:cNvPr id="6" name="正方形/長方形 5">
            <a:extLst>
              <a:ext uri="{FF2B5EF4-FFF2-40B4-BE49-F238E27FC236}">
                <a16:creationId xmlns:a16="http://schemas.microsoft.com/office/drawing/2014/main" id="{4705A044-B212-9679-99CE-7BD77F98E96F}"/>
              </a:ext>
            </a:extLst>
          </p:cNvPr>
          <p:cNvSpPr/>
          <p:nvPr/>
        </p:nvSpPr>
        <p:spPr>
          <a:xfrm>
            <a:off x="9079273" y="2476512"/>
            <a:ext cx="231944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メイリオ" panose="020B0604030504040204" pitchFamily="50" charset="-128"/>
                <a:ea typeface="メイリオ" panose="020B0604030504040204" pitchFamily="50" charset="-128"/>
              </a:rPr>
              <a:t>最低実施台数</a:t>
            </a:r>
          </a:p>
        </p:txBody>
      </p:sp>
      <p:sp>
        <p:nvSpPr>
          <p:cNvPr id="7" name="テキスト ボックス 6">
            <a:extLst>
              <a:ext uri="{FF2B5EF4-FFF2-40B4-BE49-F238E27FC236}">
                <a16:creationId xmlns:a16="http://schemas.microsoft.com/office/drawing/2014/main" id="{8044851E-A2F5-715A-4800-F6255E3E8FF1}"/>
              </a:ext>
            </a:extLst>
          </p:cNvPr>
          <p:cNvSpPr txBox="1"/>
          <p:nvPr/>
        </p:nvSpPr>
        <p:spPr>
          <a:xfrm>
            <a:off x="3641939" y="2481046"/>
            <a:ext cx="4697849" cy="678647"/>
          </a:xfrm>
          <a:prstGeom prst="rect">
            <a:avLst/>
          </a:prstGeom>
          <a:noFill/>
        </p:spPr>
        <p:txBody>
          <a:bodyPr wrap="square" rtlCol="0">
            <a:spAutoFit/>
          </a:bodyPr>
          <a:lstStyle/>
          <a:p>
            <a:r>
              <a:rPr kumimoji="1" lang="ja-JP" altLang="en-US" sz="1900" dirty="0">
                <a:solidFill>
                  <a:srgbClr val="1279BA"/>
                </a:solidFill>
                <a:latin typeface="メイリオ" panose="020B0604030504040204" pitchFamily="50" charset="-128"/>
                <a:ea typeface="メイリオ" panose="020B0604030504040204" pitchFamily="50" charset="-128"/>
              </a:rPr>
              <a:t>タクシール実施車両に限定して、</a:t>
            </a:r>
            <a:endParaRPr kumimoji="1" lang="en-US" altLang="ja-JP" sz="1900" dirty="0">
              <a:solidFill>
                <a:srgbClr val="1279BA"/>
              </a:solidFill>
              <a:latin typeface="メイリオ" panose="020B0604030504040204" pitchFamily="50" charset="-128"/>
              <a:ea typeface="メイリオ" panose="020B0604030504040204" pitchFamily="50" charset="-128"/>
            </a:endParaRPr>
          </a:p>
          <a:p>
            <a:r>
              <a:rPr kumimoji="1" lang="ja-JP" altLang="en-US" sz="1900" dirty="0">
                <a:solidFill>
                  <a:srgbClr val="1279BA"/>
                </a:solidFill>
                <a:latin typeface="メイリオ" panose="020B0604030504040204" pitchFamily="50" charset="-128"/>
                <a:ea typeface="メイリオ" panose="020B0604030504040204" pitchFamily="50" charset="-128"/>
              </a:rPr>
              <a:t>乗務員を介したサンプリングが可能</a:t>
            </a:r>
          </a:p>
        </p:txBody>
      </p:sp>
      <p:sp>
        <p:nvSpPr>
          <p:cNvPr id="8" name="テキスト ボックス 7">
            <a:extLst>
              <a:ext uri="{FF2B5EF4-FFF2-40B4-BE49-F238E27FC236}">
                <a16:creationId xmlns:a16="http://schemas.microsoft.com/office/drawing/2014/main" id="{3DB3F9BE-DCF4-6A66-F062-BFA4A6B0B80A}"/>
              </a:ext>
            </a:extLst>
          </p:cNvPr>
          <p:cNvSpPr txBox="1"/>
          <p:nvPr/>
        </p:nvSpPr>
        <p:spPr>
          <a:xfrm>
            <a:off x="3644985" y="4041551"/>
            <a:ext cx="2305924" cy="385490"/>
          </a:xfrm>
          <a:prstGeom prst="rect">
            <a:avLst/>
          </a:prstGeom>
          <a:noFill/>
        </p:spPr>
        <p:txBody>
          <a:bodyPr wrap="square" rtlCol="0">
            <a:spAutoFit/>
          </a:bodyPr>
          <a:lstStyle/>
          <a:p>
            <a:r>
              <a:rPr kumimoji="1" lang="en-US" altLang="ja-JP" sz="1900" dirty="0">
                <a:solidFill>
                  <a:srgbClr val="1279BA"/>
                </a:solidFill>
                <a:latin typeface="メイリオ" panose="020B0604030504040204" pitchFamily="50" charset="-128"/>
                <a:ea typeface="メイリオ" panose="020B0604030504040204" pitchFamily="50" charset="-128"/>
              </a:rPr>
              <a:t>1</a:t>
            </a:r>
            <a:r>
              <a:rPr kumimoji="1" lang="ja-JP" altLang="en-US" sz="1900" dirty="0">
                <a:solidFill>
                  <a:srgbClr val="1279BA"/>
                </a:solidFill>
                <a:latin typeface="メイリオ" panose="020B0604030504040204" pitchFamily="50" charset="-128"/>
                <a:ea typeface="メイリオ" panose="020B0604030504040204" pitchFamily="50" charset="-128"/>
              </a:rPr>
              <a:t>か月</a:t>
            </a:r>
            <a:r>
              <a:rPr kumimoji="1" lang="en-US" altLang="ja-JP" sz="1900" dirty="0">
                <a:solidFill>
                  <a:srgbClr val="1279BA"/>
                </a:solidFill>
                <a:latin typeface="メイリオ" panose="020B0604030504040204" pitchFamily="50" charset="-128"/>
                <a:ea typeface="メイリオ" panose="020B0604030504040204" pitchFamily="50" charset="-128"/>
              </a:rPr>
              <a:t>〜</a:t>
            </a:r>
          </a:p>
        </p:txBody>
      </p:sp>
      <p:sp>
        <p:nvSpPr>
          <p:cNvPr id="9" name="テキスト ボックス 8">
            <a:extLst>
              <a:ext uri="{FF2B5EF4-FFF2-40B4-BE49-F238E27FC236}">
                <a16:creationId xmlns:a16="http://schemas.microsoft.com/office/drawing/2014/main" id="{7B9DECCE-607F-5D4A-F4A1-3AAA74CA8E4C}"/>
              </a:ext>
            </a:extLst>
          </p:cNvPr>
          <p:cNvSpPr txBox="1"/>
          <p:nvPr/>
        </p:nvSpPr>
        <p:spPr>
          <a:xfrm>
            <a:off x="11856675" y="2557113"/>
            <a:ext cx="2340632" cy="385490"/>
          </a:xfrm>
          <a:prstGeom prst="rect">
            <a:avLst/>
          </a:prstGeom>
          <a:noFill/>
        </p:spPr>
        <p:txBody>
          <a:bodyPr wrap="square" rtlCol="0">
            <a:spAutoFit/>
          </a:bodyPr>
          <a:lstStyle/>
          <a:p>
            <a:r>
              <a:rPr kumimoji="1" lang="en-US" altLang="ja-JP" sz="1900" dirty="0">
                <a:solidFill>
                  <a:srgbClr val="1279BA"/>
                </a:solidFill>
                <a:latin typeface="メイリオ" panose="020B0604030504040204" pitchFamily="50" charset="-128"/>
                <a:ea typeface="メイリオ" panose="020B0604030504040204" pitchFamily="50" charset="-128"/>
              </a:rPr>
              <a:t>50</a:t>
            </a:r>
            <a:r>
              <a:rPr kumimoji="1" lang="ja-JP" altLang="en-US" sz="1900">
                <a:solidFill>
                  <a:srgbClr val="1279BA"/>
                </a:solidFill>
                <a:latin typeface="メイリオ" panose="020B0604030504040204" pitchFamily="50" charset="-128"/>
                <a:ea typeface="メイリオ" panose="020B0604030504040204" pitchFamily="50" charset="-128"/>
              </a:rPr>
              <a:t>台</a:t>
            </a:r>
            <a:r>
              <a:rPr kumimoji="1" lang="en-US" altLang="ja-JP" sz="1900">
                <a:solidFill>
                  <a:srgbClr val="1279BA"/>
                </a:solidFill>
                <a:latin typeface="メイリオ" panose="020B0604030504040204" pitchFamily="50" charset="-128"/>
                <a:ea typeface="メイリオ" panose="020B0604030504040204" pitchFamily="50" charset="-128"/>
              </a:rPr>
              <a:t>〜</a:t>
            </a:r>
            <a:endParaRPr kumimoji="1" lang="ja-JP" altLang="en-US" sz="1900">
              <a:solidFill>
                <a:srgbClr val="1279BA"/>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5EBF9A8-B5B5-1B6F-7D55-22F70D090687}"/>
              </a:ext>
            </a:extLst>
          </p:cNvPr>
          <p:cNvSpPr txBox="1"/>
          <p:nvPr/>
        </p:nvSpPr>
        <p:spPr>
          <a:xfrm>
            <a:off x="762012" y="7581534"/>
            <a:ext cx="17391058" cy="2671629"/>
          </a:xfrm>
          <a:prstGeom prst="rect">
            <a:avLst/>
          </a:prstGeom>
          <a:noFill/>
        </p:spPr>
        <p:txBody>
          <a:bodyPr wrap="square">
            <a:spAutoFit/>
          </a:bodyPr>
          <a:lstStyle/>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実施可否の判断はタクシー会社でも実施いたします</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料金は税抜グロス金額です</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配布期間は</a:t>
            </a:r>
            <a:r>
              <a:rPr kumimoji="1" lang="en-US" altLang="ja-JP" sz="1400" dirty="0">
                <a:solidFill>
                  <a:srgbClr val="1279BA"/>
                </a:solidFill>
                <a:latin typeface="メイリオ" panose="020B0604030504040204" pitchFamily="50" charset="-128"/>
                <a:ea typeface="メイリオ" panose="020B0604030504040204" pitchFamily="50" charset="-128"/>
              </a:rPr>
              <a:t>1</a:t>
            </a:r>
            <a:r>
              <a:rPr kumimoji="1" lang="ja-JP" altLang="en-US" sz="1400" dirty="0">
                <a:solidFill>
                  <a:srgbClr val="1279BA"/>
                </a:solidFill>
                <a:latin typeface="メイリオ" panose="020B0604030504040204" pitchFamily="50" charset="-128"/>
                <a:ea typeface="メイリオ" panose="020B0604030504040204" pitchFamily="50" charset="-128"/>
              </a:rPr>
              <a:t>ヶ月単位で延長が可能です</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実施台数・配布期間によって配布個数が変動致しますので詳細は営業担当までお問い合わせください</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運行に支障の無い範囲でサンプリングを実施致します。場合によっては配布数に満たない場合もございますのでご了承ください</a:t>
            </a:r>
            <a:r>
              <a:rPr kumimoji="1" lang="en-US" altLang="ja-JP" sz="1400" dirty="0">
                <a:solidFill>
                  <a:srgbClr val="1279BA"/>
                </a:solidFill>
                <a:latin typeface="メイリオ" panose="020B0604030504040204" pitchFamily="50" charset="-128"/>
                <a:ea typeface="メイリオ" panose="020B0604030504040204" pitchFamily="50" charset="-128"/>
              </a:rPr>
              <a:t>(</a:t>
            </a:r>
            <a:r>
              <a:rPr kumimoji="1" lang="ja-JP" altLang="en-US" sz="1400" dirty="0">
                <a:solidFill>
                  <a:srgbClr val="1279BA"/>
                </a:solidFill>
                <a:latin typeface="メイリオ" panose="020B0604030504040204" pitchFamily="50" charset="-128"/>
                <a:ea typeface="メイリオ" panose="020B0604030504040204" pitchFamily="50" charset="-128"/>
              </a:rPr>
              <a:t>返金なし、余った商品は廃棄</a:t>
            </a:r>
            <a:r>
              <a:rPr kumimoji="1" lang="en-US" altLang="ja-JP" sz="1400" dirty="0">
                <a:solidFill>
                  <a:srgbClr val="1279BA"/>
                </a:solidFill>
                <a:latin typeface="メイリオ" panose="020B0604030504040204" pitchFamily="50" charset="-128"/>
                <a:ea typeface="メイリオ" panose="020B0604030504040204" pitchFamily="50" charset="-128"/>
              </a:rPr>
              <a:t>)</a:t>
            </a:r>
          </a:p>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配布物に関して当社が第三者よりクレーム、請求等を受けた場合、広告主様の責任および費用において、当該クレーム、請求等に対応するものとします</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また、配布物に関連して当社が損害を被った場合は、広告主様は当該損害（逸失利益、特別損害、合理的な範囲での弁護士費用などを含みますがこれらに限られません）を当社に対して速やかに賠償するものとします</a:t>
            </a:r>
          </a:p>
          <a:p>
            <a:pPr marL="233293" indent="-233293">
              <a:buFont typeface="システムフォント（レギュラー）"/>
              <a:buChar char="※"/>
            </a:pPr>
            <a:r>
              <a:rPr kumimoji="1" lang="ja-JP" altLang="en-US" sz="1400" dirty="0">
                <a:solidFill>
                  <a:srgbClr val="1279BA"/>
                </a:solidFill>
                <a:latin typeface="メイリオ" panose="020B0604030504040204" pitchFamily="50" charset="-128"/>
                <a:ea typeface="メイリオ" panose="020B0604030504040204" pitchFamily="50" charset="-128"/>
              </a:rPr>
              <a:t>社会的要因により配布物が当社の裁量において不適切とみなされる事情が発生した場合、車内サンプリングの履行契約が成立した後またはサンプリングが開始された後においても、当社の裁量において、</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r>
              <a:rPr kumimoji="1" lang="ja-JP" altLang="en-US" sz="1400" dirty="0">
                <a:solidFill>
                  <a:srgbClr val="1279BA"/>
                </a:solidFill>
                <a:latin typeface="メイリオ" panose="020B0604030504040204" pitchFamily="50" charset="-128"/>
                <a:ea typeface="メイリオ" panose="020B0604030504040204" pitchFamily="50" charset="-128"/>
              </a:rPr>
              <a:t>　</a:t>
            </a:r>
            <a:r>
              <a:rPr kumimoji="1" lang="en-US" altLang="ja-JP" sz="1400" dirty="0">
                <a:solidFill>
                  <a:srgbClr val="1279BA"/>
                </a:solidFill>
                <a:latin typeface="メイリオ" panose="020B0604030504040204" pitchFamily="50" charset="-128"/>
                <a:ea typeface="メイリオ" panose="020B0604030504040204" pitchFamily="50" charset="-128"/>
              </a:rPr>
              <a:t> </a:t>
            </a:r>
            <a:r>
              <a:rPr kumimoji="1" lang="ja-JP" altLang="en-US" sz="1400" dirty="0">
                <a:solidFill>
                  <a:srgbClr val="1279BA"/>
                </a:solidFill>
                <a:latin typeface="メイリオ" panose="020B0604030504040204" pitchFamily="50" charset="-128"/>
                <a:ea typeface="メイリオ" panose="020B0604030504040204" pitchFamily="50" charset="-128"/>
              </a:rPr>
              <a:t>広告主様に対する債務不履行責任、損害賠償責任等の一切の法的責任を負うことなく、</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r>
              <a:rPr kumimoji="1" lang="ja-JP" altLang="en-US" sz="1400" dirty="0">
                <a:solidFill>
                  <a:srgbClr val="1279BA"/>
                </a:solidFill>
                <a:latin typeface="メイリオ" panose="020B0604030504040204" pitchFamily="50" charset="-128"/>
                <a:ea typeface="メイリオ" panose="020B0604030504040204" pitchFamily="50" charset="-128"/>
              </a:rPr>
              <a:t>　 広告主様より受注しておりますサンプリング業務の全部または一部の掲載を直ちに停止、中断、または中止できるものとします</a:t>
            </a:r>
          </a:p>
          <a:p>
            <a:pPr marL="233293" indent="-233293">
              <a:buFont typeface="システムフォント（レギュラー）"/>
              <a:buChar char="※"/>
            </a:pPr>
            <a:endParaRPr kumimoji="1" lang="ja-JP" altLang="en-US" sz="1361" dirty="0">
              <a:solidFill>
                <a:srgbClr val="1279BA"/>
              </a:solidFill>
              <a:latin typeface="+mn-ea"/>
            </a:endParaRPr>
          </a:p>
        </p:txBody>
      </p:sp>
      <p:sp>
        <p:nvSpPr>
          <p:cNvPr id="12" name="テキスト ボックス 11">
            <a:extLst>
              <a:ext uri="{FF2B5EF4-FFF2-40B4-BE49-F238E27FC236}">
                <a16:creationId xmlns:a16="http://schemas.microsoft.com/office/drawing/2014/main" id="{21898CE7-7ECD-D187-2A35-BF125AB907D6}"/>
              </a:ext>
            </a:extLst>
          </p:cNvPr>
          <p:cNvSpPr txBox="1"/>
          <p:nvPr/>
        </p:nvSpPr>
        <p:spPr>
          <a:xfrm>
            <a:off x="1243523" y="1767754"/>
            <a:ext cx="2441694" cy="430887"/>
          </a:xfrm>
          <a:prstGeom prst="rect">
            <a:avLst/>
          </a:prstGeom>
          <a:noFill/>
        </p:spPr>
        <p:txBody>
          <a:bodyPr wrap="none" rtlCol="0">
            <a:spAutoFit/>
          </a:bodyPr>
          <a:lstStyle/>
          <a:p>
            <a:r>
              <a:rPr kumimoji="1" lang="ja-JP" altLang="en-US" sz="2200" dirty="0">
                <a:solidFill>
                  <a:srgbClr val="1279BA"/>
                </a:solidFill>
                <a:latin typeface="メイリオ" panose="020B0604030504040204" pitchFamily="50" charset="-128"/>
                <a:ea typeface="メイリオ" panose="020B0604030504040204" pitchFamily="50" charset="-128"/>
              </a:rPr>
              <a:t>車内サンプリング</a:t>
            </a:r>
            <a:endParaRPr kumimoji="1" lang="en-US" altLang="ja-JP" sz="2200" dirty="0">
              <a:solidFill>
                <a:srgbClr val="1279BA"/>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3736D70-1BC0-0395-AC2F-5D9B4407EB53}"/>
              </a:ext>
            </a:extLst>
          </p:cNvPr>
          <p:cNvSpPr/>
          <p:nvPr/>
        </p:nvSpPr>
        <p:spPr>
          <a:xfrm>
            <a:off x="9082324" y="3833453"/>
            <a:ext cx="231944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メイリオ" panose="020B0604030504040204" pitchFamily="50" charset="-128"/>
                <a:ea typeface="メイリオ" panose="020B0604030504040204" pitchFamily="50" charset="-128"/>
              </a:rPr>
              <a:t>料金</a:t>
            </a:r>
          </a:p>
        </p:txBody>
      </p:sp>
      <p:sp>
        <p:nvSpPr>
          <p:cNvPr id="14" name="テキスト ボックス 13">
            <a:extLst>
              <a:ext uri="{FF2B5EF4-FFF2-40B4-BE49-F238E27FC236}">
                <a16:creationId xmlns:a16="http://schemas.microsoft.com/office/drawing/2014/main" id="{08A1A89B-7077-FCFA-0047-329A3F307135}"/>
              </a:ext>
            </a:extLst>
          </p:cNvPr>
          <p:cNvSpPr txBox="1"/>
          <p:nvPr/>
        </p:nvSpPr>
        <p:spPr>
          <a:xfrm>
            <a:off x="11889812" y="3828301"/>
            <a:ext cx="3449243" cy="385490"/>
          </a:xfrm>
          <a:prstGeom prst="rect">
            <a:avLst/>
          </a:prstGeom>
          <a:noFill/>
        </p:spPr>
        <p:txBody>
          <a:bodyPr wrap="square" rtlCol="0">
            <a:spAutoFit/>
          </a:bodyPr>
          <a:lstStyle/>
          <a:p>
            <a:r>
              <a:rPr kumimoji="1" lang="ja-JP" altLang="en-US" sz="1900" dirty="0">
                <a:solidFill>
                  <a:srgbClr val="1279BA"/>
                </a:solidFill>
                <a:latin typeface="メイリオ" panose="020B0604030504040204" pitchFamily="50" charset="-128"/>
                <a:ea typeface="メイリオ" panose="020B0604030504040204" pitchFamily="50" charset="-128"/>
              </a:rPr>
              <a:t>オールターゲット　＠</a:t>
            </a:r>
            <a:r>
              <a:rPr kumimoji="1" lang="en-US" altLang="ja-JP" sz="1900" dirty="0">
                <a:solidFill>
                  <a:srgbClr val="1279BA"/>
                </a:solidFill>
                <a:latin typeface="メイリオ" panose="020B0604030504040204" pitchFamily="50" charset="-128"/>
                <a:ea typeface="メイリオ" panose="020B0604030504040204" pitchFamily="50" charset="-128"/>
              </a:rPr>
              <a:t>60</a:t>
            </a:r>
            <a:r>
              <a:rPr kumimoji="1" lang="ja-JP" altLang="en-US" sz="1900" dirty="0">
                <a:solidFill>
                  <a:srgbClr val="1279BA"/>
                </a:solidFill>
                <a:latin typeface="メイリオ" panose="020B0604030504040204" pitchFamily="50" charset="-128"/>
                <a:ea typeface="メイリオ" panose="020B0604030504040204" pitchFamily="50" charset="-128"/>
              </a:rPr>
              <a:t>円</a:t>
            </a:r>
          </a:p>
        </p:txBody>
      </p:sp>
      <p:sp>
        <p:nvSpPr>
          <p:cNvPr id="15" name="正方形/長方形 14">
            <a:extLst>
              <a:ext uri="{FF2B5EF4-FFF2-40B4-BE49-F238E27FC236}">
                <a16:creationId xmlns:a16="http://schemas.microsoft.com/office/drawing/2014/main" id="{51B7DBAD-FBB0-EADE-2D0F-45FBD8E04471}"/>
              </a:ext>
            </a:extLst>
          </p:cNvPr>
          <p:cNvSpPr/>
          <p:nvPr/>
        </p:nvSpPr>
        <p:spPr>
          <a:xfrm>
            <a:off x="858443" y="3261765"/>
            <a:ext cx="2305927"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dirty="0">
                <a:latin typeface="メイリオ" panose="020B0604030504040204" pitchFamily="50" charset="-128"/>
                <a:ea typeface="メイリオ" panose="020B0604030504040204" pitchFamily="50" charset="-128"/>
              </a:rPr>
              <a:t>提供可能エリア</a:t>
            </a:r>
          </a:p>
        </p:txBody>
      </p:sp>
      <p:sp>
        <p:nvSpPr>
          <p:cNvPr id="16" name="テキスト ボックス 15">
            <a:extLst>
              <a:ext uri="{FF2B5EF4-FFF2-40B4-BE49-F238E27FC236}">
                <a16:creationId xmlns:a16="http://schemas.microsoft.com/office/drawing/2014/main" id="{8866D691-8A01-612A-2F94-78D01DEDDD04}"/>
              </a:ext>
            </a:extLst>
          </p:cNvPr>
          <p:cNvSpPr txBox="1"/>
          <p:nvPr/>
        </p:nvSpPr>
        <p:spPr>
          <a:xfrm>
            <a:off x="3644985" y="3365160"/>
            <a:ext cx="1932688" cy="385490"/>
          </a:xfrm>
          <a:prstGeom prst="rect">
            <a:avLst/>
          </a:prstGeom>
          <a:noFill/>
        </p:spPr>
        <p:txBody>
          <a:bodyPr wrap="square" rtlCol="0">
            <a:spAutoFit/>
          </a:bodyPr>
          <a:lstStyle/>
          <a:p>
            <a:r>
              <a:rPr kumimoji="1" lang="ja-JP" altLang="en-US" sz="1900" dirty="0">
                <a:solidFill>
                  <a:srgbClr val="1279BA"/>
                </a:solidFill>
                <a:latin typeface="メイリオ" panose="020B0604030504040204" pitchFamily="50" charset="-128"/>
                <a:ea typeface="メイリオ" panose="020B0604030504040204" pitchFamily="50" charset="-128"/>
              </a:rPr>
              <a:t>東京都</a:t>
            </a:r>
          </a:p>
        </p:txBody>
      </p:sp>
      <p:sp>
        <p:nvSpPr>
          <p:cNvPr id="17" name="テキスト ボックス 16">
            <a:extLst>
              <a:ext uri="{FF2B5EF4-FFF2-40B4-BE49-F238E27FC236}">
                <a16:creationId xmlns:a16="http://schemas.microsoft.com/office/drawing/2014/main" id="{35B51496-CA8E-8DF3-B6A8-F30C707BC20B}"/>
              </a:ext>
            </a:extLst>
          </p:cNvPr>
          <p:cNvSpPr txBox="1"/>
          <p:nvPr/>
        </p:nvSpPr>
        <p:spPr>
          <a:xfrm>
            <a:off x="762012" y="5654592"/>
            <a:ext cx="8074735" cy="1142620"/>
          </a:xfrm>
          <a:prstGeom prst="rect">
            <a:avLst/>
          </a:prstGeom>
          <a:noFill/>
        </p:spPr>
        <p:txBody>
          <a:bodyPr wrap="square" rtlCol="0">
            <a:spAutoFit/>
          </a:bodyPr>
          <a:lstStyle/>
          <a:p>
            <a:r>
              <a:rPr kumimoji="1" lang="ja-JP" altLang="en-US" sz="1400" dirty="0">
                <a:solidFill>
                  <a:srgbClr val="1279BA"/>
                </a:solidFill>
                <a:latin typeface="メイリオ" panose="020B0604030504040204" pitchFamily="50" charset="-128"/>
                <a:ea typeface="メイリオ" panose="020B0604030504040204" pitchFamily="50" charset="-128"/>
              </a:rPr>
              <a:t>チラシ／パンフレット／ティッシュ／ノベルティ類／食品全般／冷蔵保存が必要な飲料／医薬品、医薬部外品／たばこ、電子たばこ（</a:t>
            </a:r>
            <a:r>
              <a:rPr kumimoji="1" lang="en" altLang="ja-JP" sz="1400" dirty="0">
                <a:solidFill>
                  <a:srgbClr val="1279BA"/>
                </a:solidFill>
                <a:latin typeface="メイリオ" panose="020B0604030504040204" pitchFamily="50" charset="-128"/>
                <a:ea typeface="メイリオ" panose="020B0604030504040204" pitchFamily="50" charset="-128"/>
              </a:rPr>
              <a:t>VAPE</a:t>
            </a:r>
            <a:r>
              <a:rPr kumimoji="1" lang="ja-JP" altLang="en-US" sz="1400" dirty="0">
                <a:solidFill>
                  <a:srgbClr val="1279BA"/>
                </a:solidFill>
                <a:latin typeface="メイリオ" panose="020B0604030504040204" pitchFamily="50" charset="-128"/>
                <a:ea typeface="メイリオ" panose="020B0604030504040204" pitchFamily="50" charset="-128"/>
              </a:rPr>
              <a:t>含む）／</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r>
              <a:rPr kumimoji="1" lang="ja-JP" altLang="en-US" sz="1400" dirty="0">
                <a:solidFill>
                  <a:srgbClr val="1279BA"/>
                </a:solidFill>
                <a:latin typeface="メイリオ" panose="020B0604030504040204" pitchFamily="50" charset="-128"/>
                <a:ea typeface="メイリオ" panose="020B0604030504040204" pitchFamily="50" charset="-128"/>
              </a:rPr>
              <a:t>酒類、アルコール飲料（ノンアルコール飲料含む）／においが強いもの／容積が著しく大きいもの（都度ご相談ください）／その他弊社が不可と判断したもの</a:t>
            </a:r>
          </a:p>
          <a:p>
            <a:pPr lvl="0"/>
            <a:endParaRPr kumimoji="1" lang="ja-JP" altLang="en-US" sz="1225" dirty="0">
              <a:solidFill>
                <a:srgbClr val="1279BA"/>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293BED58-86F4-6B51-15DF-58AB7B4A7574}"/>
              </a:ext>
            </a:extLst>
          </p:cNvPr>
          <p:cNvSpPr/>
          <p:nvPr/>
        </p:nvSpPr>
        <p:spPr>
          <a:xfrm>
            <a:off x="9085375" y="3152407"/>
            <a:ext cx="2319448" cy="418804"/>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00">
                <a:latin typeface="メイリオ" panose="020B0604030504040204" pitchFamily="50" charset="-128"/>
                <a:ea typeface="メイリオ" panose="020B0604030504040204" pitchFamily="50" charset="-128"/>
              </a:rPr>
              <a:t>最低配布個数</a:t>
            </a:r>
          </a:p>
        </p:txBody>
      </p:sp>
      <p:sp>
        <p:nvSpPr>
          <p:cNvPr id="19" name="テキスト ボックス 18">
            <a:extLst>
              <a:ext uri="{FF2B5EF4-FFF2-40B4-BE49-F238E27FC236}">
                <a16:creationId xmlns:a16="http://schemas.microsoft.com/office/drawing/2014/main" id="{F0010F2C-3EC8-2024-BE2F-991649A7C862}"/>
              </a:ext>
            </a:extLst>
          </p:cNvPr>
          <p:cNvSpPr txBox="1"/>
          <p:nvPr/>
        </p:nvSpPr>
        <p:spPr>
          <a:xfrm>
            <a:off x="11876289" y="3240384"/>
            <a:ext cx="4576570" cy="385490"/>
          </a:xfrm>
          <a:prstGeom prst="rect">
            <a:avLst/>
          </a:prstGeom>
          <a:noFill/>
        </p:spPr>
        <p:txBody>
          <a:bodyPr wrap="square" rtlCol="0">
            <a:spAutoFit/>
          </a:bodyPr>
          <a:lstStyle/>
          <a:p>
            <a:r>
              <a:rPr kumimoji="1" lang="en-US" altLang="ja-JP" sz="1900" dirty="0">
                <a:solidFill>
                  <a:srgbClr val="1279BA"/>
                </a:solidFill>
                <a:latin typeface="メイリオ" panose="020B0604030504040204" pitchFamily="50" charset="-128"/>
                <a:ea typeface="メイリオ" panose="020B0604030504040204" pitchFamily="50" charset="-128"/>
              </a:rPr>
              <a:t>10,000</a:t>
            </a:r>
            <a:r>
              <a:rPr kumimoji="1" lang="ja-JP" altLang="en-US" sz="1900" dirty="0">
                <a:solidFill>
                  <a:srgbClr val="1279BA"/>
                </a:solidFill>
                <a:latin typeface="メイリオ" panose="020B0604030504040204" pitchFamily="50" charset="-128"/>
                <a:ea typeface="メイリオ" panose="020B0604030504040204" pitchFamily="50" charset="-128"/>
              </a:rPr>
              <a:t>個</a:t>
            </a:r>
            <a:r>
              <a:rPr kumimoji="1" lang="en-US" altLang="ja-JP" sz="1900" dirty="0">
                <a:solidFill>
                  <a:srgbClr val="1279BA"/>
                </a:solidFill>
                <a:latin typeface="メイリオ" panose="020B0604030504040204" pitchFamily="50" charset="-128"/>
                <a:ea typeface="メイリオ" panose="020B0604030504040204" pitchFamily="50" charset="-128"/>
              </a:rPr>
              <a:t>〜  </a:t>
            </a:r>
            <a:r>
              <a:rPr kumimoji="1" lang="en-US" altLang="ja-JP" sz="1400" dirty="0">
                <a:solidFill>
                  <a:srgbClr val="1279BA"/>
                </a:solidFill>
                <a:latin typeface="メイリオ" panose="020B0604030504040204" pitchFamily="50" charset="-128"/>
                <a:ea typeface="メイリオ" panose="020B0604030504040204" pitchFamily="50" charset="-128"/>
              </a:rPr>
              <a:t>※</a:t>
            </a:r>
            <a:r>
              <a:rPr kumimoji="1" lang="ja-JP" altLang="en-US" sz="1400" dirty="0">
                <a:solidFill>
                  <a:srgbClr val="1279BA"/>
                </a:solidFill>
                <a:latin typeface="メイリオ" panose="020B0604030504040204" pitchFamily="50" charset="-128"/>
                <a:ea typeface="メイリオ" panose="020B0604030504040204" pitchFamily="50" charset="-128"/>
              </a:rPr>
              <a:t>要ご相談ください</a:t>
            </a:r>
          </a:p>
        </p:txBody>
      </p:sp>
      <p:sp>
        <p:nvSpPr>
          <p:cNvPr id="21" name="テキスト ボックス 20">
            <a:extLst>
              <a:ext uri="{FF2B5EF4-FFF2-40B4-BE49-F238E27FC236}">
                <a16:creationId xmlns:a16="http://schemas.microsoft.com/office/drawing/2014/main" id="{EB487BF2-76D8-8798-E79F-E5D328AAC43F}"/>
              </a:ext>
            </a:extLst>
          </p:cNvPr>
          <p:cNvSpPr txBox="1"/>
          <p:nvPr/>
        </p:nvSpPr>
        <p:spPr>
          <a:xfrm>
            <a:off x="1236012" y="4970975"/>
            <a:ext cx="1444626" cy="430887"/>
          </a:xfrm>
          <a:prstGeom prst="rect">
            <a:avLst/>
          </a:prstGeom>
          <a:noFill/>
        </p:spPr>
        <p:txBody>
          <a:bodyPr wrap="none" rtlCol="0">
            <a:spAutoFit/>
          </a:bodyPr>
          <a:lstStyle/>
          <a:p>
            <a:r>
              <a:rPr kumimoji="1" lang="en-US" altLang="ja-JP" sz="2200" dirty="0">
                <a:solidFill>
                  <a:srgbClr val="1279BA"/>
                </a:solidFill>
                <a:latin typeface="メイリオ" panose="020B0604030504040204" pitchFamily="50" charset="-128"/>
                <a:ea typeface="メイリオ" panose="020B0604030504040204" pitchFamily="50" charset="-128"/>
              </a:rPr>
              <a:t>NG</a:t>
            </a:r>
            <a:r>
              <a:rPr kumimoji="1" lang="ja-JP" altLang="en-US" sz="2200" dirty="0">
                <a:solidFill>
                  <a:srgbClr val="1279BA"/>
                </a:solidFill>
                <a:latin typeface="メイリオ" panose="020B0604030504040204" pitchFamily="50" charset="-128"/>
                <a:ea typeface="メイリオ" panose="020B0604030504040204" pitchFamily="50" charset="-128"/>
              </a:rPr>
              <a:t>配布物</a:t>
            </a:r>
            <a:endParaRPr kumimoji="1" lang="en-US" altLang="ja-JP" sz="2200" dirty="0">
              <a:solidFill>
                <a:srgbClr val="1279BA"/>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4EFB4E14-C14D-2182-AF5E-B61AD033B7A6}"/>
              </a:ext>
            </a:extLst>
          </p:cNvPr>
          <p:cNvSpPr txBox="1"/>
          <p:nvPr/>
        </p:nvSpPr>
        <p:spPr>
          <a:xfrm>
            <a:off x="9450029" y="4883820"/>
            <a:ext cx="2255746" cy="430887"/>
          </a:xfrm>
          <a:prstGeom prst="rect">
            <a:avLst/>
          </a:prstGeom>
          <a:noFill/>
        </p:spPr>
        <p:txBody>
          <a:bodyPr wrap="none" rtlCol="0">
            <a:spAutoFit/>
          </a:bodyPr>
          <a:lstStyle/>
          <a:p>
            <a:r>
              <a:rPr kumimoji="1" lang="ja-JP" altLang="en-US" sz="2200" dirty="0">
                <a:solidFill>
                  <a:srgbClr val="1279BA"/>
                </a:solidFill>
                <a:latin typeface="メイリオ" panose="020B0604030504040204" pitchFamily="50" charset="-128"/>
                <a:ea typeface="メイリオ" panose="020B0604030504040204" pitchFamily="50" charset="-128"/>
              </a:rPr>
              <a:t>配布物</a:t>
            </a:r>
            <a:r>
              <a:rPr kumimoji="1" lang="en-US" altLang="ja-JP" sz="2200" dirty="0">
                <a:solidFill>
                  <a:srgbClr val="1279BA"/>
                </a:solidFill>
                <a:latin typeface="メイリオ" panose="020B0604030504040204" pitchFamily="50" charset="-128"/>
                <a:ea typeface="メイリオ" panose="020B0604030504040204" pitchFamily="50" charset="-128"/>
              </a:rPr>
              <a:t> </a:t>
            </a:r>
            <a:r>
              <a:rPr kumimoji="1" lang="ja-JP" altLang="en-US" sz="2200" dirty="0">
                <a:solidFill>
                  <a:srgbClr val="1279BA"/>
                </a:solidFill>
                <a:latin typeface="メイリオ" panose="020B0604030504040204" pitchFamily="50" charset="-128"/>
                <a:ea typeface="メイリオ" panose="020B0604030504040204" pitchFamily="50" charset="-128"/>
              </a:rPr>
              <a:t>納品規定</a:t>
            </a:r>
            <a:endParaRPr kumimoji="1" lang="en-US" altLang="ja-JP" sz="2200" dirty="0">
              <a:solidFill>
                <a:srgbClr val="1279BA"/>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EFA0AB5A-7DA0-48F0-BFA1-991D4FDB5369}"/>
              </a:ext>
            </a:extLst>
          </p:cNvPr>
          <p:cNvSpPr txBox="1"/>
          <p:nvPr/>
        </p:nvSpPr>
        <p:spPr>
          <a:xfrm>
            <a:off x="9022136" y="5630301"/>
            <a:ext cx="9090382" cy="954107"/>
          </a:xfrm>
          <a:prstGeom prst="rect">
            <a:avLst/>
          </a:prstGeom>
          <a:noFill/>
        </p:spPr>
        <p:txBody>
          <a:bodyPr wrap="square" rtlCol="0">
            <a:spAutoFit/>
          </a:bodyPr>
          <a:lstStyle/>
          <a:p>
            <a:pPr lvl="0"/>
            <a:r>
              <a:rPr kumimoji="1" lang="ja-JP" altLang="en-US" sz="1400" dirty="0">
                <a:solidFill>
                  <a:srgbClr val="1279BA"/>
                </a:solidFill>
                <a:latin typeface="メイリオ" panose="020B0604030504040204" pitchFamily="50" charset="-128"/>
                <a:ea typeface="メイリオ" panose="020B0604030504040204" pitchFamily="50" charset="-128"/>
              </a:rPr>
              <a:t>・サンプリング実施の場合は、配布開始の</a:t>
            </a:r>
            <a:r>
              <a:rPr kumimoji="1" lang="en-US" altLang="ja-JP" sz="1400" dirty="0">
                <a:solidFill>
                  <a:srgbClr val="1279BA"/>
                </a:solidFill>
                <a:latin typeface="メイリオ" panose="020B0604030504040204" pitchFamily="50" charset="-128"/>
                <a:ea typeface="メイリオ" panose="020B0604030504040204" pitchFamily="50" charset="-128"/>
              </a:rPr>
              <a:t>5</a:t>
            </a:r>
            <a:r>
              <a:rPr kumimoji="1" lang="ja-JP" altLang="en-US" sz="1400" dirty="0">
                <a:solidFill>
                  <a:srgbClr val="1279BA"/>
                </a:solidFill>
                <a:latin typeface="メイリオ" panose="020B0604030504040204" pitchFamily="50" charset="-128"/>
                <a:ea typeface="メイリオ" panose="020B0604030504040204" pitchFamily="50" charset="-128"/>
              </a:rPr>
              <a:t>営業日前までに直接指定の営業所までお送りください</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pPr lvl="0"/>
            <a:r>
              <a:rPr kumimoji="1" lang="ja-JP" altLang="en-US" sz="1400" dirty="0">
                <a:solidFill>
                  <a:srgbClr val="1279BA"/>
                </a:solidFill>
                <a:latin typeface="メイリオ" panose="020B0604030504040204" pitchFamily="50" charset="-128"/>
                <a:ea typeface="メイリオ" panose="020B0604030504040204" pitchFamily="50" charset="-128"/>
              </a:rPr>
              <a:t>・送料は広告主様のご負担となります</a:t>
            </a:r>
            <a:endParaRPr kumimoji="1" lang="en-US" altLang="ja-JP" sz="1400" dirty="0">
              <a:solidFill>
                <a:srgbClr val="1279BA"/>
              </a:solidFill>
              <a:latin typeface="メイリオ" panose="020B0604030504040204" pitchFamily="50" charset="-128"/>
              <a:ea typeface="メイリオ" panose="020B0604030504040204" pitchFamily="50" charset="-128"/>
            </a:endParaRPr>
          </a:p>
          <a:p>
            <a:pPr lvl="0"/>
            <a:r>
              <a:rPr kumimoji="1" lang="ja-JP" altLang="en-US" sz="1400" dirty="0">
                <a:solidFill>
                  <a:srgbClr val="1279BA"/>
                </a:solidFill>
                <a:latin typeface="メイリオ" panose="020B0604030504040204" pitchFamily="50" charset="-128"/>
                <a:ea typeface="メイリオ" panose="020B0604030504040204" pitchFamily="50" charset="-128"/>
              </a:rPr>
              <a:t>・営業所のキャパシティの関係で、配布個数が多い場合は複数回に分けて納品をしていただく場合がございます</a:t>
            </a:r>
          </a:p>
          <a:p>
            <a:pPr lvl="0"/>
            <a:r>
              <a:rPr kumimoji="1" lang="ja-JP" altLang="en-US" sz="1400" dirty="0">
                <a:solidFill>
                  <a:srgbClr val="1279BA"/>
                </a:solidFill>
                <a:latin typeface="メイリオ" panose="020B0604030504040204" pitchFamily="50" charset="-128"/>
                <a:ea typeface="メイリオ" panose="020B0604030504040204" pitchFamily="50" charset="-128"/>
              </a:rPr>
              <a:t>・アッセンブリはできませんので、指定場所にサンプリングできる状態で納品ください</a:t>
            </a:r>
            <a:endParaRPr kumimoji="1" lang="en-US" altLang="ja-JP" sz="1400" dirty="0">
              <a:solidFill>
                <a:srgbClr val="1279BA"/>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7A3765A3-22EE-6FE2-C2CD-AD9A177C14D2}"/>
              </a:ext>
            </a:extLst>
          </p:cNvPr>
          <p:cNvSpPr txBox="1"/>
          <p:nvPr/>
        </p:nvSpPr>
        <p:spPr>
          <a:xfrm>
            <a:off x="1243523" y="6908401"/>
            <a:ext cx="2069798" cy="430887"/>
          </a:xfrm>
          <a:prstGeom prst="rect">
            <a:avLst/>
          </a:prstGeom>
          <a:noFill/>
        </p:spPr>
        <p:txBody>
          <a:bodyPr wrap="square" rtlCol="0">
            <a:spAutoFit/>
          </a:bodyPr>
          <a:lstStyle/>
          <a:p>
            <a:r>
              <a:rPr kumimoji="1" lang="ja-JP" altLang="en-US" sz="2200" dirty="0">
                <a:solidFill>
                  <a:srgbClr val="1279BA"/>
                </a:solidFill>
                <a:latin typeface="メイリオ" panose="020B0604030504040204" pitchFamily="50" charset="-128"/>
                <a:ea typeface="メイリオ" panose="020B0604030504040204" pitchFamily="50" charset="-128"/>
              </a:rPr>
              <a:t>注意事項</a:t>
            </a:r>
            <a:endParaRPr kumimoji="1" lang="en-US" altLang="ja-JP" sz="2200" dirty="0">
              <a:solidFill>
                <a:srgbClr val="1279BA"/>
              </a:solidFill>
              <a:latin typeface="メイリオ" panose="020B0604030504040204" pitchFamily="50" charset="-128"/>
              <a:ea typeface="メイリオ" panose="020B0604030504040204" pitchFamily="50" charset="-128"/>
            </a:endParaRPr>
          </a:p>
        </p:txBody>
      </p:sp>
      <p:sp>
        <p:nvSpPr>
          <p:cNvPr id="27" name="スライド番号プレースホルダー 1">
            <a:extLst>
              <a:ext uri="{FF2B5EF4-FFF2-40B4-BE49-F238E27FC236}">
                <a16:creationId xmlns:a16="http://schemas.microsoft.com/office/drawing/2014/main" id="{FCCDF2EC-188B-CF84-58F3-1CDC1AAE841C}"/>
              </a:ext>
            </a:extLst>
          </p:cNvPr>
          <p:cNvSpPr txBox="1">
            <a:spLocks/>
          </p:cNvSpPr>
          <p:nvPr/>
        </p:nvSpPr>
        <p:spPr>
          <a:xfrm>
            <a:off x="17904544" y="9804080"/>
            <a:ext cx="383458" cy="41381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9C360E-9B1E-0941-BE3A-98DDCF93F528}" type="slidenum">
              <a:rPr lang="en-US" sz="1905">
                <a:solidFill>
                  <a:srgbClr val="9DCBE3"/>
                </a:solidFill>
                <a:latin typeface="+mj-ea"/>
                <a:ea typeface="+mj-ea"/>
              </a:rPr>
              <a:pPr/>
              <a:t>9</a:t>
            </a:fld>
            <a:endParaRPr lang="en-US" sz="1905" dirty="0">
              <a:solidFill>
                <a:srgbClr val="9DCBE3"/>
              </a:solidFill>
              <a:latin typeface="+mj-ea"/>
              <a:ea typeface="+mj-ea"/>
            </a:endParaRPr>
          </a:p>
        </p:txBody>
      </p:sp>
      <p:sp>
        <p:nvSpPr>
          <p:cNvPr id="28" name="正方形/長方形 27">
            <a:extLst>
              <a:ext uri="{FF2B5EF4-FFF2-40B4-BE49-F238E27FC236}">
                <a16:creationId xmlns:a16="http://schemas.microsoft.com/office/drawing/2014/main" id="{C59BAA8E-BA48-7711-A88A-A72AED7B252C}"/>
              </a:ext>
            </a:extLst>
          </p:cNvPr>
          <p:cNvSpPr/>
          <p:nvPr/>
        </p:nvSpPr>
        <p:spPr>
          <a:xfrm>
            <a:off x="9072463" y="4725906"/>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D1BB7AB4-3333-8A62-252C-0366E544F851}"/>
              </a:ext>
            </a:extLst>
          </p:cNvPr>
          <p:cNvSpPr/>
          <p:nvPr/>
        </p:nvSpPr>
        <p:spPr>
          <a:xfrm>
            <a:off x="858443" y="1597032"/>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1FA229E-86D9-A3E6-766B-EDECAB32CC34}"/>
              </a:ext>
            </a:extLst>
          </p:cNvPr>
          <p:cNvSpPr/>
          <p:nvPr/>
        </p:nvSpPr>
        <p:spPr>
          <a:xfrm>
            <a:off x="861494" y="6748383"/>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8E81F705-B986-F787-D7E4-F701164D1C4C}"/>
              </a:ext>
            </a:extLst>
          </p:cNvPr>
          <p:cNvSpPr/>
          <p:nvPr/>
        </p:nvSpPr>
        <p:spPr>
          <a:xfrm>
            <a:off x="858446" y="4798657"/>
            <a:ext cx="344535" cy="74474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9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1787510"/>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128509</TotalTime>
  <Words>1996</Words>
  <Application>Microsoft Office PowerPoint</Application>
  <PresentationFormat>ユーザー設定</PresentationFormat>
  <Paragraphs>279</Paragraphs>
  <Slides>13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システムフォント（レギュラー）</vt:lpstr>
      <vt:lpstr>メイリオ 本文</vt:lpstr>
      <vt:lpstr>游ゴシック</vt:lpstr>
      <vt:lpstr>Arial</vt:lpstr>
      <vt:lpstr>Calibri</vt:lpstr>
      <vt:lpstr>メイリオ</vt:lpstr>
      <vt:lpstr>Office 2013 - 2022 テーマ</vt:lpstr>
      <vt:lpstr>PowerPoint プレゼンテーション</vt:lpstr>
      <vt:lpstr>主要変更点</vt:lpstr>
      <vt:lpstr>PowerPoint プレゼンテーション</vt:lpstr>
      <vt:lpstr>概要</vt:lpstr>
      <vt:lpstr>タクシールの効果</vt:lpstr>
      <vt:lpstr>広告掲載事例</vt:lpstr>
      <vt:lpstr>広告メニュー</vt:lpstr>
      <vt:lpstr>オプションメニュー</vt:lpstr>
      <vt:lpstr>オプションメニュー</vt:lpstr>
      <vt:lpstr>レポートイメージ</vt:lpstr>
      <vt:lpstr>入稿規定</vt:lpstr>
      <vt:lpstr>出稿スケジュール</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reina.moriyama</cp:lastModifiedBy>
  <cp:revision>184</cp:revision>
  <cp:lastPrinted>2021-07-20T15:14:32Z</cp:lastPrinted>
  <dcterms:created xsi:type="dcterms:W3CDTF">2021-07-06T10:15:16Z</dcterms:created>
  <dcterms:modified xsi:type="dcterms:W3CDTF">2025-12-11T09:07:17Z</dcterms:modified>
  <cp:category/>
</cp:coreProperties>
</file>