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2"/>
  </p:notesMasterIdLst>
  <p:handoutMasterIdLst>
    <p:handoutMasterId r:id="rId13"/>
  </p:handoutMasterIdLst>
  <p:sldIdLst>
    <p:sldId id="256" r:id="rId2"/>
    <p:sldId id="259" r:id="rId3"/>
    <p:sldId id="270" r:id="rId4"/>
    <p:sldId id="275" r:id="rId5"/>
    <p:sldId id="274" r:id="rId6"/>
    <p:sldId id="261" r:id="rId7"/>
    <p:sldId id="272" r:id="rId8"/>
    <p:sldId id="268" r:id="rId9"/>
    <p:sldId id="271" r:id="rId10"/>
    <p:sldId id="266" r:id="rId11"/>
  </p:sldIdLst>
  <p:sldSz cx="10691813" cy="7559675"/>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BE3"/>
    <a:srgbClr val="569FCD"/>
    <a:srgbClr val="06BFEA"/>
    <a:srgbClr val="CCE4EE"/>
    <a:srgbClr val="1279BA"/>
    <a:srgbClr val="F4E808"/>
    <a:srgbClr val="357ABA"/>
    <a:srgbClr val="4AB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9"/>
    <p:restoredTop sz="96966"/>
  </p:normalViewPr>
  <p:slideViewPr>
    <p:cSldViewPr snapToGrid="0" snapToObjects="1">
      <p:cViewPr varScale="1">
        <p:scale>
          <a:sx n="98" d="100"/>
          <a:sy n="98" d="100"/>
        </p:scale>
        <p:origin x="166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A8155-047A-594B-AD1D-D53BE67BBF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8A50A-131E-A748-9486-D6C12E6D52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E3C85-459A-2A48-A261-108A493AFDDD}" type="datetimeFigureOut">
              <a:rPr lang="en-US" smtClean="0"/>
              <a:t>9/14/2023</a:t>
            </a:fld>
            <a:endParaRPr lang="en-US" dirty="0"/>
          </a:p>
        </p:txBody>
      </p:sp>
      <p:sp>
        <p:nvSpPr>
          <p:cNvPr id="4" name="Footer Placeholder 3">
            <a:extLst>
              <a:ext uri="{FF2B5EF4-FFF2-40B4-BE49-F238E27FC236}">
                <a16:creationId xmlns:a16="http://schemas.microsoft.com/office/drawing/2014/main" id="{3EE249E6-7717-1C4C-92EB-7B79E9C09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5D3CB-12F8-4E47-95A7-FC47AB1208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740A0-61D7-7E41-A08B-30F00D2F355D}" type="slidenum">
              <a:rPr lang="en-US" smtClean="0"/>
              <a:t>‹#›</a:t>
            </a:fld>
            <a:endParaRPr lang="en-US" dirty="0"/>
          </a:p>
        </p:txBody>
      </p:sp>
    </p:spTree>
    <p:extLst>
      <p:ext uri="{BB962C8B-B14F-4D97-AF65-F5344CB8AC3E}">
        <p14:creationId xmlns:p14="http://schemas.microsoft.com/office/powerpoint/2010/main" val="1246856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B005-3C44-0140-9AD5-7D4B2A475CFE}" type="datetimeFigureOut">
              <a:rPr lang="en-US" smtClean="0"/>
              <a:t>9/14/2023</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AE6D-DB1B-FE48-8AC3-667ABF1DB3E0}" type="slidenum">
              <a:rPr lang="en-US" smtClean="0"/>
              <a:t>‹#›</a:t>
            </a:fld>
            <a:endParaRPr lang="en-US" dirty="0"/>
          </a:p>
        </p:txBody>
      </p:sp>
    </p:spTree>
    <p:extLst>
      <p:ext uri="{BB962C8B-B14F-4D97-AF65-F5344CB8AC3E}">
        <p14:creationId xmlns:p14="http://schemas.microsoft.com/office/powerpoint/2010/main" val="690458926"/>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2</a:t>
            </a:fld>
            <a:endParaRPr lang="en-US" dirty="0"/>
          </a:p>
        </p:txBody>
      </p:sp>
    </p:spTree>
    <p:extLst>
      <p:ext uri="{BB962C8B-B14F-4D97-AF65-F5344CB8AC3E}">
        <p14:creationId xmlns:p14="http://schemas.microsoft.com/office/powerpoint/2010/main" val="2246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3</a:t>
            </a:fld>
            <a:endParaRPr lang="en-US" dirty="0"/>
          </a:p>
        </p:txBody>
      </p:sp>
    </p:spTree>
    <p:extLst>
      <p:ext uri="{BB962C8B-B14F-4D97-AF65-F5344CB8AC3E}">
        <p14:creationId xmlns:p14="http://schemas.microsoft.com/office/powerpoint/2010/main" val="365173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9</a:t>
            </a:fld>
            <a:endParaRPr lang="en-US" dirty="0"/>
          </a:p>
        </p:txBody>
      </p:sp>
    </p:spTree>
    <p:extLst>
      <p:ext uri="{BB962C8B-B14F-4D97-AF65-F5344CB8AC3E}">
        <p14:creationId xmlns:p14="http://schemas.microsoft.com/office/powerpoint/2010/main" val="22142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BB7725-E674-2245-84ED-46BE343CEF30}"/>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398024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0B995D1-B38F-7643-A4D1-8B0A947DAB6D}"/>
              </a:ext>
            </a:extLst>
          </p:cNvPr>
          <p:cNvSpPr>
            <a:spLocks noGrp="1"/>
          </p:cNvSpPr>
          <p:nvPr>
            <p:ph type="title" hasCustomPrompt="1"/>
          </p:nvPr>
        </p:nvSpPr>
        <p:spPr>
          <a:xfrm>
            <a:off x="261784" y="188958"/>
            <a:ext cx="10125230" cy="830997"/>
          </a:xfrm>
          <a:prstGeom prst="rect">
            <a:avLst/>
          </a:prstGeom>
        </p:spPr>
        <p:txBody>
          <a:bodyPr vert="horz" wrap="square" lIns="0" tIns="0" rIns="0" bIns="0" rtlCol="0" anchor="ctr">
            <a:spAutoFit/>
          </a:bodyPr>
          <a:lstStyle>
            <a:lvl1pPr>
              <a:defRPr sz="6000">
                <a:solidFill>
                  <a:srgbClr val="F4E808"/>
                </a:solidFill>
                <a:latin typeface="DIN Condensed" pitchFamily="2" charset="0"/>
              </a:defRPr>
            </a:lvl1pPr>
          </a:lstStyle>
          <a:p>
            <a:r>
              <a:rPr lang="en-US" dirty="0"/>
              <a:t>MASTER TITLE </a:t>
            </a:r>
          </a:p>
        </p:txBody>
      </p:sp>
      <p:sp>
        <p:nvSpPr>
          <p:cNvPr id="8" name="字幕 2">
            <a:extLst>
              <a:ext uri="{FF2B5EF4-FFF2-40B4-BE49-F238E27FC236}">
                <a16:creationId xmlns:a16="http://schemas.microsoft.com/office/drawing/2014/main" id="{5928D36D-150B-F546-8209-45BBE0FE0D4A}"/>
              </a:ext>
            </a:extLst>
          </p:cNvPr>
          <p:cNvSpPr>
            <a:spLocks noGrp="1"/>
          </p:cNvSpPr>
          <p:nvPr>
            <p:ph type="subTitle" idx="1"/>
          </p:nvPr>
        </p:nvSpPr>
        <p:spPr>
          <a:xfrm>
            <a:off x="557213" y="544722"/>
            <a:ext cx="5534494" cy="382721"/>
          </a:xfrm>
          <a:prstGeom prst="rect">
            <a:avLst/>
          </a:prstGeom>
        </p:spPr>
        <p:txBody>
          <a:bodyPr lIns="0" tIns="0" rIns="0" bIns="0" anchor="ctr" anchorCtr="0">
            <a:noAutofit/>
          </a:bodyPr>
          <a:lstStyle>
            <a:lvl1pPr marL="0" indent="0" algn="l">
              <a:buNone/>
              <a:defRPr sz="2800">
                <a:solidFill>
                  <a:srgbClr val="1279BA"/>
                </a:solidFill>
                <a:latin typeface="A-OTF Midashi Go MB31 Pr6N MB31" panose="020B0600000000000000" pitchFamily="34" charset="-128"/>
                <a:ea typeface="A-OTF Midashi Go MB31 Pr6N MB31" panose="020B06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2" name="Slide Number Placeholder 5">
            <a:extLst>
              <a:ext uri="{FF2B5EF4-FFF2-40B4-BE49-F238E27FC236}">
                <a16:creationId xmlns:a16="http://schemas.microsoft.com/office/drawing/2014/main" id="{2198D736-F2CF-5549-92B9-2B739EE82D8D}"/>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16147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09BA8-0F27-E74E-8E84-27F2F872BAE6}"/>
              </a:ext>
            </a:extLst>
          </p:cNvPr>
          <p:cNvPicPr>
            <a:picLocks noChangeAspect="1"/>
          </p:cNvPicPr>
          <p:nvPr userDrawn="1"/>
        </p:nvPicPr>
        <p:blipFill>
          <a:blip r:embed="rId4"/>
          <a:stretch>
            <a:fillRect/>
          </a:stretch>
        </p:blipFill>
        <p:spPr>
          <a:xfrm>
            <a:off x="-3270" y="-163"/>
            <a:ext cx="10698352" cy="7560000"/>
          </a:xfrm>
          <a:prstGeom prst="rect">
            <a:avLst/>
          </a:prstGeom>
        </p:spPr>
      </p:pic>
      <p:sp>
        <p:nvSpPr>
          <p:cNvPr id="4" name="Slide Number Placeholder 5">
            <a:extLst>
              <a:ext uri="{FF2B5EF4-FFF2-40B4-BE49-F238E27FC236}">
                <a16:creationId xmlns:a16="http://schemas.microsoft.com/office/drawing/2014/main" id="{4B0BA535-3B35-784A-BA82-0DC2FA805F0B}"/>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
        <p:nvSpPr>
          <p:cNvPr id="5" name="Footer Placeholder 4">
            <a:extLst>
              <a:ext uri="{FF2B5EF4-FFF2-40B4-BE49-F238E27FC236}">
                <a16:creationId xmlns:a16="http://schemas.microsoft.com/office/drawing/2014/main" id="{572815B2-9163-D041-B460-8ECA5387404F}"/>
              </a:ext>
            </a:extLst>
          </p:cNvPr>
          <p:cNvSpPr txBox="1">
            <a:spLocks/>
          </p:cNvSpPr>
          <p:nvPr userDrawn="1"/>
        </p:nvSpPr>
        <p:spPr>
          <a:xfrm>
            <a:off x="7098773" y="7230854"/>
            <a:ext cx="3264431" cy="210536"/>
          </a:xfrm>
          <a:prstGeom prst="rect">
            <a:avLst/>
          </a:prstGeom>
        </p:spPr>
        <p:txBody>
          <a:bodyPr/>
          <a:lstStyle>
            <a:defPPr>
              <a:defRPr lang="en-US"/>
            </a:defPPr>
            <a:lvl1pPr marL="0" algn="l" defTabSz="995507" rtl="0" eaLnBrk="1" latinLnBrk="0" hangingPunct="1">
              <a:defRPr sz="80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en-US" altLang="ja-JP" dirty="0">
                <a:solidFill>
                  <a:srgbClr val="569FCD"/>
                </a:solidFill>
                <a:latin typeface="+mn-ea"/>
                <a:ea typeface="+mn-ea"/>
                <a:cs typeface="Mishafi Gold" pitchFamily="2" charset="-78"/>
              </a:rPr>
              <a:t>2023</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10</a:t>
            </a:r>
            <a:r>
              <a:rPr lang="ja-JP" altLang="en-US">
                <a:solidFill>
                  <a:srgbClr val="569FCD"/>
                </a:solidFill>
                <a:latin typeface="+mn-ea"/>
                <a:ea typeface="+mn-ea"/>
                <a:cs typeface="Mishafi Gold" pitchFamily="2" charset="-78"/>
              </a:rPr>
              <a:t>月</a:t>
            </a:r>
            <a:r>
              <a:rPr lang="en-US" altLang="ja-JP" dirty="0">
                <a:solidFill>
                  <a:srgbClr val="569FCD"/>
                </a:solidFill>
                <a:latin typeface="+mn-ea"/>
                <a:ea typeface="+mn-ea"/>
                <a:cs typeface="Mishafi Gold" pitchFamily="2" charset="-78"/>
              </a:rPr>
              <a:t> - 2024</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3</a:t>
            </a:r>
            <a:r>
              <a:rPr lang="ja-JP" altLang="en-US">
                <a:solidFill>
                  <a:srgbClr val="569FCD"/>
                </a:solidFill>
                <a:latin typeface="+mn-ea"/>
                <a:ea typeface="+mn-ea"/>
                <a:cs typeface="Mishafi Gold" pitchFamily="2" charset="-78"/>
              </a:rPr>
              <a:t>月 </a:t>
            </a:r>
            <a:r>
              <a:rPr lang="en-US" altLang="ja-JP" dirty="0">
                <a:solidFill>
                  <a:srgbClr val="569FCD"/>
                </a:solidFill>
                <a:latin typeface="+mn-ea"/>
                <a:ea typeface="+mn-ea"/>
                <a:cs typeface="Mishafi Gold" pitchFamily="2" charset="-78"/>
              </a:rPr>
              <a:t> </a:t>
            </a:r>
            <a:r>
              <a:rPr lang="ja-JP" altLang="en-US">
                <a:solidFill>
                  <a:srgbClr val="569FCD"/>
                </a:solidFill>
                <a:latin typeface="+mn-ea"/>
                <a:ea typeface="+mn-ea"/>
                <a:cs typeface="Mishafi Gold" pitchFamily="2" charset="-78"/>
              </a:rPr>
              <a:t>タクシール </a:t>
            </a:r>
            <a:r>
              <a:rPr lang="en-US" dirty="0">
                <a:solidFill>
                  <a:srgbClr val="569FCD"/>
                </a:solidFill>
                <a:latin typeface="+mn-ea"/>
                <a:ea typeface="+mn-ea"/>
                <a:cs typeface="Mishafi Gold" pitchFamily="2" charset="-78"/>
              </a:rPr>
              <a:t>Media Sheet   IRIS.Inc   |</a:t>
            </a:r>
          </a:p>
        </p:txBody>
      </p:sp>
    </p:spTree>
    <p:extLst>
      <p:ext uri="{BB962C8B-B14F-4D97-AF65-F5344CB8AC3E}">
        <p14:creationId xmlns:p14="http://schemas.microsoft.com/office/powerpoint/2010/main" val="326946293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43" userDrawn="1">
          <p15:clr>
            <a:srgbClr val="F26B43"/>
          </p15:clr>
        </p15:guide>
        <p15:guide id="5" orient="horz" pos="363" userDrawn="1">
          <p15:clr>
            <a:srgbClr val="F26B43"/>
          </p15:clr>
        </p15:guide>
        <p15:guide id="6" orient="horz" pos="4399" userDrawn="1">
          <p15:clr>
            <a:srgbClr val="F26B43"/>
          </p15:clr>
        </p15:guide>
        <p15:guide id="7" orient="horz" pos="4581" userDrawn="1">
          <p15:clr>
            <a:srgbClr val="F26B43"/>
          </p15:clr>
        </p15:guide>
        <p15:guide id="8" orient="horz" pos="4218" userDrawn="1">
          <p15:clr>
            <a:srgbClr val="F26B43"/>
          </p15:clr>
        </p15:guide>
        <p15:guide id="9" orient="horz" pos="181" userDrawn="1">
          <p15:clr>
            <a:srgbClr val="F26B43"/>
          </p15:clr>
        </p15:guide>
        <p15:guide id="10" orient="horz" pos="544" userDrawn="1">
          <p15:clr>
            <a:srgbClr val="F26B43"/>
          </p15:clr>
        </p15:guide>
        <p15:guide id="11" pos="351" userDrawn="1">
          <p15:clr>
            <a:srgbClr val="F26B43"/>
          </p15:clr>
        </p15:guide>
        <p15:guide id="12" pos="533" userDrawn="1">
          <p15:clr>
            <a:srgbClr val="F26B43"/>
          </p15:clr>
        </p15:guide>
        <p15:guide id="13" pos="6180" userDrawn="1">
          <p15:clr>
            <a:srgbClr val="F26B43"/>
          </p15:clr>
        </p15:guide>
        <p15:guide id="14" pos="63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58876B6B-B5C9-2118-F730-85AC6352422A}"/>
              </a:ext>
            </a:extLst>
          </p:cNvPr>
          <p:cNvPicPr>
            <a:picLocks noChangeAspect="1"/>
          </p:cNvPicPr>
          <p:nvPr/>
        </p:nvPicPr>
        <p:blipFill>
          <a:blip r:embed="rId2"/>
          <a:stretch>
            <a:fillRect/>
          </a:stretch>
        </p:blipFill>
        <p:spPr>
          <a:xfrm>
            <a:off x="0" y="4296"/>
            <a:ext cx="10691813" cy="7555379"/>
          </a:xfrm>
          <a:prstGeom prst="rect">
            <a:avLst/>
          </a:prstGeom>
        </p:spPr>
      </p:pic>
      <p:grpSp>
        <p:nvGrpSpPr>
          <p:cNvPr id="14" name="グループ化 13">
            <a:extLst>
              <a:ext uri="{FF2B5EF4-FFF2-40B4-BE49-F238E27FC236}">
                <a16:creationId xmlns:a16="http://schemas.microsoft.com/office/drawing/2014/main" id="{93129DD8-B223-DF43-A880-D607A7B58988}"/>
              </a:ext>
            </a:extLst>
          </p:cNvPr>
          <p:cNvGrpSpPr/>
          <p:nvPr/>
        </p:nvGrpSpPr>
        <p:grpSpPr>
          <a:xfrm>
            <a:off x="853650" y="2353937"/>
            <a:ext cx="3257775" cy="1178118"/>
            <a:chOff x="853650" y="2353937"/>
            <a:chExt cx="3257775" cy="1178118"/>
          </a:xfrm>
        </p:grpSpPr>
        <p:sp>
          <p:nvSpPr>
            <p:cNvPr id="2" name="テキスト ボックス 1">
              <a:extLst>
                <a:ext uri="{FF2B5EF4-FFF2-40B4-BE49-F238E27FC236}">
                  <a16:creationId xmlns:a16="http://schemas.microsoft.com/office/drawing/2014/main" id="{1042F10C-05BC-2A4F-BDC0-AE8ABD15C84B}"/>
                </a:ext>
              </a:extLst>
            </p:cNvPr>
            <p:cNvSpPr txBox="1"/>
            <p:nvPr/>
          </p:nvSpPr>
          <p:spPr>
            <a:xfrm>
              <a:off x="853650" y="2353937"/>
              <a:ext cx="2397804" cy="553998"/>
            </a:xfrm>
            <a:prstGeom prst="rect">
              <a:avLst/>
            </a:prstGeom>
            <a:noFill/>
          </p:spPr>
          <p:txBody>
            <a:bodyPr wrap="square" lIns="0" tIns="0" rIns="0" bIns="0" rtlCol="0" anchor="ctr" anchorCtr="0">
              <a:spAutoFit/>
            </a:bodyPr>
            <a:lstStyle/>
            <a:p>
              <a:r>
                <a:rPr kumimoji="1" lang="en-US" altLang="ja-JP" sz="3600" spc="180" dirty="0">
                  <a:solidFill>
                    <a:srgbClr val="569FCD"/>
                  </a:solidFill>
                  <a:latin typeface="DIN Condensed" pitchFamily="2" charset="0"/>
                </a:rPr>
                <a:t>Media Sheet</a:t>
              </a:r>
              <a:endParaRPr kumimoji="1" lang="ja-JP" altLang="en-US" sz="3600" spc="180">
                <a:solidFill>
                  <a:srgbClr val="569FCD"/>
                </a:solidFill>
                <a:latin typeface="DIN Condensed" pitchFamily="2" charset="0"/>
              </a:endParaRPr>
            </a:p>
          </p:txBody>
        </p:sp>
        <p:sp>
          <p:nvSpPr>
            <p:cNvPr id="3" name="テキスト ボックス 2">
              <a:extLst>
                <a:ext uri="{FF2B5EF4-FFF2-40B4-BE49-F238E27FC236}">
                  <a16:creationId xmlns:a16="http://schemas.microsoft.com/office/drawing/2014/main" id="{065525B0-9017-CC4D-A2A4-A0B6E0F60179}"/>
                </a:ext>
              </a:extLst>
            </p:cNvPr>
            <p:cNvSpPr txBox="1"/>
            <p:nvPr/>
          </p:nvSpPr>
          <p:spPr>
            <a:xfrm>
              <a:off x="853650" y="3136771"/>
              <a:ext cx="3257775" cy="184666"/>
            </a:xfrm>
            <a:prstGeom prst="rect">
              <a:avLst/>
            </a:prstGeom>
            <a:noFill/>
          </p:spPr>
          <p:txBody>
            <a:bodyPr wrap="square" lIns="0" tIns="0" rIns="0" bIns="0" rtlCol="0" anchor="ctr" anchorCtr="0">
              <a:spAutoFit/>
            </a:bodyPr>
            <a:lstStyle/>
            <a:p>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2023</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年</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10</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月</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 – 2024</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年</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3</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月</a:t>
              </a:r>
            </a:p>
          </p:txBody>
        </p:sp>
        <p:sp>
          <p:nvSpPr>
            <p:cNvPr id="7" name="テキスト ボックス 6">
              <a:extLst>
                <a:ext uri="{FF2B5EF4-FFF2-40B4-BE49-F238E27FC236}">
                  <a16:creationId xmlns:a16="http://schemas.microsoft.com/office/drawing/2014/main" id="{7070412C-636C-3A44-A832-0B8E79C8A441}"/>
                </a:ext>
              </a:extLst>
            </p:cNvPr>
            <p:cNvSpPr txBox="1"/>
            <p:nvPr/>
          </p:nvSpPr>
          <p:spPr>
            <a:xfrm>
              <a:off x="859019" y="3347389"/>
              <a:ext cx="2397804" cy="184666"/>
            </a:xfrm>
            <a:prstGeom prst="rect">
              <a:avLst/>
            </a:prstGeom>
            <a:noFill/>
          </p:spPr>
          <p:txBody>
            <a:bodyPr wrap="square" lIns="0" tIns="0" rIns="0" bIns="0" rtlCol="0" anchor="ctr" anchorCtr="0">
              <a:spAutoFit/>
            </a:bodyPr>
            <a:lstStyle/>
            <a:p>
              <a:r>
                <a:rPr kumimoji="1" lang="en-US" altLang="ja-JP" sz="1200" spc="180" dirty="0">
                  <a:solidFill>
                    <a:srgbClr val="569FCD"/>
                  </a:solidFill>
                  <a:latin typeface="DIN Condensed" pitchFamily="2" charset="0"/>
                </a:rPr>
                <a:t>IRIS Inc.</a:t>
              </a:r>
              <a:endParaRPr kumimoji="1" lang="ja-JP" altLang="en-US" sz="1200" spc="180">
                <a:solidFill>
                  <a:srgbClr val="569FCD"/>
                </a:solidFill>
                <a:latin typeface="DIN Condensed" pitchFamily="2" charset="0"/>
              </a:endParaRPr>
            </a:p>
          </p:txBody>
        </p:sp>
      </p:grpSp>
    </p:spTree>
    <p:extLst>
      <p:ext uri="{BB962C8B-B14F-4D97-AF65-F5344CB8AC3E}">
        <p14:creationId xmlns:p14="http://schemas.microsoft.com/office/powerpoint/2010/main" val="14856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モニター画面に映る文字&#10;&#10;低い精度で自動的に生成された説明">
            <a:extLst>
              <a:ext uri="{FF2B5EF4-FFF2-40B4-BE49-F238E27FC236}">
                <a16:creationId xmlns:a16="http://schemas.microsoft.com/office/drawing/2014/main" id="{15C614E0-331B-F1EE-5F48-2E0D8BB7379F}"/>
              </a:ext>
            </a:extLst>
          </p:cNvPr>
          <p:cNvPicPr>
            <a:picLocks noChangeAspect="1"/>
          </p:cNvPicPr>
          <p:nvPr/>
        </p:nvPicPr>
        <p:blipFill>
          <a:blip r:embed="rId2"/>
          <a:stretch>
            <a:fillRect/>
          </a:stretch>
        </p:blipFill>
        <p:spPr>
          <a:xfrm>
            <a:off x="3265716" y="3296460"/>
            <a:ext cx="4101736" cy="1435607"/>
          </a:xfrm>
          <a:prstGeom prst="rect">
            <a:avLst/>
          </a:prstGeom>
        </p:spPr>
      </p:pic>
      <p:sp>
        <p:nvSpPr>
          <p:cNvPr id="5" name="テキスト ボックス 4">
            <a:extLst>
              <a:ext uri="{FF2B5EF4-FFF2-40B4-BE49-F238E27FC236}">
                <a16:creationId xmlns:a16="http://schemas.microsoft.com/office/drawing/2014/main" id="{6AE31023-313D-6641-9B37-37440FE6BC0C}"/>
              </a:ext>
            </a:extLst>
          </p:cNvPr>
          <p:cNvSpPr txBox="1"/>
          <p:nvPr/>
        </p:nvSpPr>
        <p:spPr>
          <a:xfrm>
            <a:off x="4770213" y="4619694"/>
            <a:ext cx="1147702" cy="276999"/>
          </a:xfrm>
          <a:prstGeom prst="rect">
            <a:avLst/>
          </a:prstGeom>
          <a:noFill/>
        </p:spPr>
        <p:txBody>
          <a:bodyPr wrap="square" rtlCol="0">
            <a:spAutoFit/>
          </a:bodyPr>
          <a:lstStyle/>
          <a:p>
            <a:r>
              <a:rPr kumimoji="1" lang="ja-JP" altLang="en-US" sz="1200">
                <a:solidFill>
                  <a:srgbClr val="569FCD"/>
                </a:solidFill>
                <a:latin typeface="+mn-ea"/>
              </a:rPr>
              <a:t>株式会社</a:t>
            </a:r>
            <a:r>
              <a:rPr kumimoji="1" lang="en-US" altLang="ja-JP" sz="1200" dirty="0">
                <a:solidFill>
                  <a:srgbClr val="569FCD"/>
                </a:solidFill>
                <a:latin typeface="+mn-ea"/>
              </a:rPr>
              <a:t> IRIS</a:t>
            </a:r>
            <a:endParaRPr kumimoji="1" lang="ja-JP" altLang="en-US" sz="1200">
              <a:solidFill>
                <a:srgbClr val="569FCD"/>
              </a:solidFill>
              <a:latin typeface="+mn-ea"/>
            </a:endParaRPr>
          </a:p>
        </p:txBody>
      </p:sp>
    </p:spTree>
    <p:extLst>
      <p:ext uri="{BB962C8B-B14F-4D97-AF65-F5344CB8AC3E}">
        <p14:creationId xmlns:p14="http://schemas.microsoft.com/office/powerpoint/2010/main" val="119054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CCA8A1A-F992-EF42-978D-B2826F77BF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0" y="-163"/>
            <a:ext cx="10695083" cy="7557689"/>
          </a:xfrm>
          <a:prstGeom prst="rect">
            <a:avLst/>
          </a:prstGeom>
        </p:spPr>
      </p:pic>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2</a:t>
            </a:fld>
            <a:endParaRPr lang="en-US" dirty="0"/>
          </a:p>
        </p:txBody>
      </p:sp>
    </p:spTree>
    <p:extLst>
      <p:ext uri="{BB962C8B-B14F-4D97-AF65-F5344CB8AC3E}">
        <p14:creationId xmlns:p14="http://schemas.microsoft.com/office/powerpoint/2010/main" val="213259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3</a:t>
            </a:fld>
            <a:endParaRPr lang="en-US" dirty="0"/>
          </a:p>
        </p:txBody>
      </p:sp>
      <p:sp>
        <p:nvSpPr>
          <p:cNvPr id="7" name="テキスト ボックス 6">
            <a:extLst>
              <a:ext uri="{FF2B5EF4-FFF2-40B4-BE49-F238E27FC236}">
                <a16:creationId xmlns:a16="http://schemas.microsoft.com/office/drawing/2014/main" id="{067F364F-BAFF-BB49-8550-6E9EB9A65595}"/>
              </a:ext>
            </a:extLst>
          </p:cNvPr>
          <p:cNvSpPr txBox="1"/>
          <p:nvPr/>
        </p:nvSpPr>
        <p:spPr>
          <a:xfrm>
            <a:off x="806812" y="1130877"/>
            <a:ext cx="9373079" cy="769441"/>
          </a:xfrm>
          <a:prstGeom prst="rect">
            <a:avLst/>
          </a:prstGeom>
          <a:noFill/>
        </p:spPr>
        <p:txBody>
          <a:bodyPr wrap="none" rtlCol="0">
            <a:spAutoFit/>
          </a:bodyPr>
          <a:lstStyle/>
          <a:p>
            <a:r>
              <a:rPr kumimoji="1" lang="en-US" altLang="ja-JP" sz="1600" dirty="0">
                <a:solidFill>
                  <a:srgbClr val="1279BA"/>
                </a:solidFill>
                <a:latin typeface="+mn-ea"/>
              </a:rPr>
              <a:t>Tokyo Prime</a:t>
            </a:r>
            <a:r>
              <a:rPr kumimoji="1" lang="ja-JP" altLang="en-US" sz="1600">
                <a:solidFill>
                  <a:srgbClr val="1279BA"/>
                </a:solidFill>
                <a:latin typeface="+mn-ea"/>
              </a:rPr>
              <a:t>のサイネージが設置された東京無線協同組合のタクシー車両にラッピングを行うので、</a:t>
            </a:r>
            <a:endParaRPr kumimoji="1" lang="en-US" altLang="ja-JP" sz="1600" dirty="0">
              <a:solidFill>
                <a:srgbClr val="1279BA"/>
              </a:solidFill>
              <a:latin typeface="+mn-ea"/>
            </a:endParaRPr>
          </a:p>
          <a:p>
            <a:r>
              <a:rPr kumimoji="1" lang="en-US" altLang="ja-JP" sz="1600" dirty="0">
                <a:solidFill>
                  <a:srgbClr val="1279BA"/>
                </a:solidFill>
                <a:latin typeface="+mn-ea"/>
              </a:rPr>
              <a:t>Tokyo Prime</a:t>
            </a:r>
            <a:r>
              <a:rPr kumimoji="1" lang="ja-JP" altLang="en-US" sz="1600">
                <a:solidFill>
                  <a:srgbClr val="1279BA"/>
                </a:solidFill>
                <a:latin typeface="+mn-ea"/>
              </a:rPr>
              <a:t>と一緒に実施をすることで乗車前、乗車中共にリーチが可能です</a:t>
            </a:r>
            <a:endParaRPr kumimoji="1" lang="en-US" altLang="ja-JP" sz="1600" dirty="0">
              <a:solidFill>
                <a:srgbClr val="1279BA"/>
              </a:solidFill>
              <a:latin typeface="+mn-ea"/>
            </a:endParaRPr>
          </a:p>
          <a:p>
            <a:r>
              <a:rPr kumimoji="1" lang="en-US" altLang="ja-JP" sz="1200" dirty="0">
                <a:solidFill>
                  <a:srgbClr val="1279BA"/>
                </a:solidFill>
                <a:latin typeface="+mn-ea"/>
              </a:rPr>
              <a:t>※</a:t>
            </a:r>
            <a:r>
              <a:rPr kumimoji="1" lang="ja-JP" altLang="en-US" sz="1200">
                <a:solidFill>
                  <a:srgbClr val="1279BA"/>
                </a:solidFill>
                <a:latin typeface="+mn-ea"/>
              </a:rPr>
              <a:t>実施案件によっては他のタクシー会社での実施となり、その際</a:t>
            </a:r>
            <a:r>
              <a:rPr kumimoji="1" lang="en-US" altLang="ja-JP" sz="1200" dirty="0">
                <a:solidFill>
                  <a:srgbClr val="1279BA"/>
                </a:solidFill>
                <a:latin typeface="+mn-ea"/>
              </a:rPr>
              <a:t>Tokyo Prime </a:t>
            </a:r>
            <a:r>
              <a:rPr kumimoji="1" lang="ja-JP" altLang="en-US" sz="1200">
                <a:solidFill>
                  <a:srgbClr val="1279BA"/>
                </a:solidFill>
                <a:latin typeface="+mn-ea"/>
              </a:rPr>
              <a:t>のサイネージが設置されていない場合もございます</a:t>
            </a:r>
            <a:endParaRPr kumimoji="1" lang="en-US" altLang="ja-JP" sz="1200" dirty="0">
              <a:solidFill>
                <a:srgbClr val="1279BA"/>
              </a:solidFill>
              <a:latin typeface="+mn-ea"/>
            </a:endParaRPr>
          </a:p>
        </p:txBody>
      </p:sp>
      <p:sp>
        <p:nvSpPr>
          <p:cNvPr id="10" name="正方形/長方形 9">
            <a:extLst>
              <a:ext uri="{FF2B5EF4-FFF2-40B4-BE49-F238E27FC236}">
                <a16:creationId xmlns:a16="http://schemas.microsoft.com/office/drawing/2014/main" id="{5BDB6DA4-2973-3B42-B200-AEC5D7D0E06D}"/>
              </a:ext>
            </a:extLst>
          </p:cNvPr>
          <p:cNvSpPr/>
          <p:nvPr/>
        </p:nvSpPr>
        <p:spPr>
          <a:xfrm>
            <a:off x="261784" y="2221187"/>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1FD75C6-7BA1-D94D-8B1E-319955D59D98}"/>
              </a:ext>
            </a:extLst>
          </p:cNvPr>
          <p:cNvSpPr txBox="1"/>
          <p:nvPr/>
        </p:nvSpPr>
        <p:spPr>
          <a:xfrm>
            <a:off x="509793" y="2183087"/>
            <a:ext cx="877163" cy="369332"/>
          </a:xfrm>
          <a:prstGeom prst="rect">
            <a:avLst/>
          </a:prstGeom>
          <a:noFill/>
        </p:spPr>
        <p:txBody>
          <a:bodyPr wrap="none" rtlCol="0">
            <a:spAutoFit/>
          </a:bodyPr>
          <a:lstStyle/>
          <a:p>
            <a:r>
              <a:rPr kumimoji="1" lang="ja-JP" altLang="en-US" sz="1800">
                <a:solidFill>
                  <a:srgbClr val="1279BA"/>
                </a:solidFill>
                <a:latin typeface="+mn-ea"/>
              </a:rPr>
              <a:t>乗車前</a:t>
            </a:r>
          </a:p>
        </p:txBody>
      </p:sp>
      <p:sp>
        <p:nvSpPr>
          <p:cNvPr id="13" name="正方形/長方形 12">
            <a:extLst>
              <a:ext uri="{FF2B5EF4-FFF2-40B4-BE49-F238E27FC236}">
                <a16:creationId xmlns:a16="http://schemas.microsoft.com/office/drawing/2014/main" id="{6C8BA394-1504-2642-94DF-7A9348309A85}"/>
              </a:ext>
            </a:extLst>
          </p:cNvPr>
          <p:cNvSpPr/>
          <p:nvPr/>
        </p:nvSpPr>
        <p:spPr>
          <a:xfrm>
            <a:off x="5766736" y="2183087"/>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B4F1E7E-5AE5-214A-A751-EE195D56125A}"/>
              </a:ext>
            </a:extLst>
          </p:cNvPr>
          <p:cNvSpPr txBox="1"/>
          <p:nvPr/>
        </p:nvSpPr>
        <p:spPr>
          <a:xfrm>
            <a:off x="6014745" y="2144987"/>
            <a:ext cx="877163" cy="369332"/>
          </a:xfrm>
          <a:prstGeom prst="rect">
            <a:avLst/>
          </a:prstGeom>
          <a:noFill/>
        </p:spPr>
        <p:txBody>
          <a:bodyPr wrap="none" rtlCol="0">
            <a:spAutoFit/>
          </a:bodyPr>
          <a:lstStyle/>
          <a:p>
            <a:r>
              <a:rPr kumimoji="1" lang="ja-JP" altLang="en-US" sz="1800">
                <a:solidFill>
                  <a:srgbClr val="1279BA"/>
                </a:solidFill>
                <a:latin typeface="+mn-ea"/>
              </a:rPr>
              <a:t>乗車中</a:t>
            </a:r>
          </a:p>
        </p:txBody>
      </p:sp>
      <p:pic>
        <p:nvPicPr>
          <p:cNvPr id="9" name="図 8" descr="歩道の隣に駐車した車&#10;&#10;自動的に生成された説明">
            <a:extLst>
              <a:ext uri="{FF2B5EF4-FFF2-40B4-BE49-F238E27FC236}">
                <a16:creationId xmlns:a16="http://schemas.microsoft.com/office/drawing/2014/main" id="{9557857A-DEC7-48BA-0114-94DCD9ADEE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1784" y="2841002"/>
            <a:ext cx="4663293" cy="3295320"/>
          </a:xfrm>
          <a:prstGeom prst="rect">
            <a:avLst/>
          </a:prstGeom>
        </p:spPr>
      </p:pic>
      <p:pic>
        <p:nvPicPr>
          <p:cNvPr id="15" name="図 14" descr="車のダッシュボード&#10;&#10;低い精度で自動的に生成された説明">
            <a:extLst>
              <a:ext uri="{FF2B5EF4-FFF2-40B4-BE49-F238E27FC236}">
                <a16:creationId xmlns:a16="http://schemas.microsoft.com/office/drawing/2014/main" id="{8ACFC250-7231-A7E5-3464-7D7E7D7CFF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66736" y="2841002"/>
            <a:ext cx="4676039" cy="3295320"/>
          </a:xfrm>
          <a:prstGeom prst="rect">
            <a:avLst/>
          </a:prstGeom>
        </p:spPr>
      </p:pic>
    </p:spTree>
    <p:extLst>
      <p:ext uri="{BB962C8B-B14F-4D97-AF65-F5344CB8AC3E}">
        <p14:creationId xmlns:p14="http://schemas.microsoft.com/office/powerpoint/2010/main" val="390914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FE3F4-6D30-A8BE-AA4D-D3DD3DC1A8D2}"/>
              </a:ext>
            </a:extLst>
          </p:cNvPr>
          <p:cNvSpPr>
            <a:spLocks noGrp="1"/>
          </p:cNvSpPr>
          <p:nvPr>
            <p:ph type="title"/>
          </p:nvPr>
        </p:nvSpPr>
        <p:spPr/>
        <p:txBody>
          <a:bodyPr/>
          <a:lstStyle/>
          <a:p>
            <a:r>
              <a:rPr kumimoji="1" lang="en-US" altLang="ja-JP" dirty="0"/>
              <a:t>EFFECTIVENESS</a:t>
            </a:r>
            <a:endParaRPr kumimoji="1" lang="ja-JP" altLang="en-US" dirty="0"/>
          </a:p>
        </p:txBody>
      </p:sp>
      <p:sp>
        <p:nvSpPr>
          <p:cNvPr id="3" name="字幕 2">
            <a:extLst>
              <a:ext uri="{FF2B5EF4-FFF2-40B4-BE49-F238E27FC236}">
                <a16:creationId xmlns:a16="http://schemas.microsoft.com/office/drawing/2014/main" id="{E3C43EAA-5B99-3ADD-8D4A-5625B47460D2}"/>
              </a:ext>
            </a:extLst>
          </p:cNvPr>
          <p:cNvSpPr>
            <a:spLocks noGrp="1"/>
          </p:cNvSpPr>
          <p:nvPr>
            <p:ph type="subTitle" idx="1"/>
          </p:nvPr>
        </p:nvSpPr>
        <p:spPr/>
        <p:txBody>
          <a:bodyPr/>
          <a:lstStyle/>
          <a:p>
            <a:r>
              <a:rPr kumimoji="1" lang="ja-JP" altLang="en-US" dirty="0"/>
              <a:t>タクシールの効果</a:t>
            </a:r>
          </a:p>
        </p:txBody>
      </p:sp>
      <p:sp>
        <p:nvSpPr>
          <p:cNvPr id="4" name="スライド番号プレースホルダー 3">
            <a:extLst>
              <a:ext uri="{FF2B5EF4-FFF2-40B4-BE49-F238E27FC236}">
                <a16:creationId xmlns:a16="http://schemas.microsoft.com/office/drawing/2014/main" id="{9EB98EBD-0C3E-3268-C29F-4616F0F3A14D}"/>
              </a:ext>
            </a:extLst>
          </p:cNvPr>
          <p:cNvSpPr>
            <a:spLocks noGrp="1"/>
          </p:cNvSpPr>
          <p:nvPr>
            <p:ph type="sldNum" sz="quarter" idx="4"/>
          </p:nvPr>
        </p:nvSpPr>
        <p:spPr/>
        <p:txBody>
          <a:bodyPr/>
          <a:lstStyle/>
          <a:p>
            <a:fld id="{199C360E-9B1E-0941-BE3A-98DDCF93F528}" type="slidenum">
              <a:rPr lang="en-US" smtClean="0"/>
              <a:pPr/>
              <a:t>4</a:t>
            </a:fld>
            <a:endParaRPr lang="en-US" dirty="0"/>
          </a:p>
        </p:txBody>
      </p:sp>
      <p:sp>
        <p:nvSpPr>
          <p:cNvPr id="5" name="テキスト ボックス 4">
            <a:extLst>
              <a:ext uri="{FF2B5EF4-FFF2-40B4-BE49-F238E27FC236}">
                <a16:creationId xmlns:a16="http://schemas.microsoft.com/office/drawing/2014/main" id="{61BEEF10-B48F-2F18-8F95-F507147255BA}"/>
              </a:ext>
            </a:extLst>
          </p:cNvPr>
          <p:cNvSpPr txBox="1"/>
          <p:nvPr/>
        </p:nvSpPr>
        <p:spPr>
          <a:xfrm>
            <a:off x="806812" y="1023301"/>
            <a:ext cx="9885001" cy="2708434"/>
          </a:xfrm>
          <a:prstGeom prst="rect">
            <a:avLst/>
          </a:prstGeom>
          <a:noFill/>
        </p:spPr>
        <p:txBody>
          <a:bodyPr wrap="square" rtlCol="0">
            <a:spAutoFit/>
          </a:bodyPr>
          <a:lstStyle/>
          <a:p>
            <a:r>
              <a:rPr kumimoji="1" lang="ja-JP" altLang="en-US" sz="1800" b="1" u="sng" dirty="0">
                <a:solidFill>
                  <a:srgbClr val="1279BA"/>
                </a:solidFill>
                <a:latin typeface="+mn-ea"/>
              </a:rPr>
              <a:t>走行台数１００台・４面・３ヶ月実施の場合</a:t>
            </a:r>
            <a:r>
              <a:rPr kumimoji="1" lang="ja-JP" altLang="en-US" sz="1400" b="1" u="sng" dirty="0">
                <a:solidFill>
                  <a:srgbClr val="1279BA"/>
                </a:solidFill>
                <a:latin typeface="+mn-ea"/>
              </a:rPr>
              <a:t>（「タクシール」の広告で検証）</a:t>
            </a:r>
            <a:endParaRPr kumimoji="1" lang="en-US" altLang="ja-JP" sz="1400" b="1" u="sng" dirty="0">
              <a:solidFill>
                <a:srgbClr val="1279BA"/>
              </a:solidFill>
              <a:latin typeface="+mn-ea"/>
            </a:endParaRPr>
          </a:p>
          <a:p>
            <a:endParaRPr kumimoji="1" lang="en-US" altLang="ja-JP" sz="1200" u="sng" dirty="0">
              <a:solidFill>
                <a:srgbClr val="1279BA"/>
              </a:solidFill>
              <a:latin typeface="+mn-ea"/>
            </a:endParaRPr>
          </a:p>
          <a:p>
            <a:r>
              <a:rPr kumimoji="1" lang="ja-JP" altLang="en-US" sz="1600" dirty="0">
                <a:solidFill>
                  <a:srgbClr val="1279BA"/>
                </a:solidFill>
                <a:latin typeface="+mn-ea"/>
              </a:rPr>
              <a:t>広告到達率　</a:t>
            </a:r>
            <a:r>
              <a:rPr kumimoji="1" lang="ja-JP" altLang="en-US" sz="3600" dirty="0">
                <a:solidFill>
                  <a:srgbClr val="1279BA"/>
                </a:solidFill>
                <a:latin typeface="+mn-ea"/>
              </a:rPr>
              <a:t>２４</a:t>
            </a:r>
            <a:r>
              <a:rPr kumimoji="1" lang="en-US" altLang="ja-JP" sz="3600" dirty="0">
                <a:solidFill>
                  <a:srgbClr val="1279BA"/>
                </a:solidFill>
                <a:latin typeface="+mn-ea"/>
              </a:rPr>
              <a:t>.</a:t>
            </a:r>
            <a:r>
              <a:rPr kumimoji="1" lang="ja-JP" altLang="en-US" sz="3600" dirty="0">
                <a:solidFill>
                  <a:srgbClr val="1279BA"/>
                </a:solidFill>
                <a:latin typeface="+mn-ea"/>
              </a:rPr>
              <a:t>１</a:t>
            </a:r>
            <a:r>
              <a:rPr kumimoji="1" lang="en-US" altLang="ja-JP" sz="1600" dirty="0">
                <a:solidFill>
                  <a:srgbClr val="1279BA"/>
                </a:solidFill>
                <a:latin typeface="+mn-ea"/>
              </a:rPr>
              <a:t>%</a:t>
            </a:r>
          </a:p>
          <a:p>
            <a:endParaRPr kumimoji="1" lang="en-US" altLang="ja-JP" sz="1600" dirty="0">
              <a:solidFill>
                <a:srgbClr val="1279BA"/>
              </a:solidFill>
              <a:latin typeface="+mn-ea"/>
            </a:endParaRPr>
          </a:p>
          <a:p>
            <a:r>
              <a:rPr kumimoji="1" lang="ja-JP" altLang="en-US" sz="1600" dirty="0">
                <a:solidFill>
                  <a:srgbClr val="1279BA"/>
                </a:solidFill>
                <a:latin typeface="+mn-ea"/>
              </a:rPr>
              <a:t>推定広告到達人数　</a:t>
            </a:r>
            <a:r>
              <a:rPr kumimoji="1" lang="ja-JP" altLang="en-US" sz="2800" dirty="0">
                <a:solidFill>
                  <a:srgbClr val="1279BA"/>
                </a:solidFill>
                <a:latin typeface="+mn-ea"/>
              </a:rPr>
              <a:t>約</a:t>
            </a:r>
            <a:r>
              <a:rPr kumimoji="1" lang="ja-JP" altLang="en-US" sz="3600" dirty="0">
                <a:solidFill>
                  <a:srgbClr val="1279BA"/>
                </a:solidFill>
                <a:latin typeface="+mn-ea"/>
              </a:rPr>
              <a:t>２５０</a:t>
            </a:r>
            <a:r>
              <a:rPr kumimoji="1" lang="ja-JP" altLang="en-US" sz="2800" dirty="0">
                <a:solidFill>
                  <a:srgbClr val="1279BA"/>
                </a:solidFill>
                <a:latin typeface="+mn-ea"/>
              </a:rPr>
              <a:t>万人</a:t>
            </a:r>
            <a:r>
              <a:rPr kumimoji="1" lang="ja-JP" altLang="en-US" sz="3600" dirty="0">
                <a:solidFill>
                  <a:srgbClr val="1279BA"/>
                </a:solidFill>
                <a:latin typeface="+mn-ea"/>
              </a:rPr>
              <a:t> </a:t>
            </a:r>
            <a:r>
              <a:rPr kumimoji="1" lang="en-US" altLang="ja-JP" sz="1600" dirty="0">
                <a:solidFill>
                  <a:srgbClr val="1279BA"/>
                </a:solidFill>
                <a:latin typeface="+mn-ea"/>
              </a:rPr>
              <a:t>/ </a:t>
            </a:r>
            <a:r>
              <a:rPr kumimoji="1" lang="ja-JP" altLang="en-US" sz="1600" dirty="0">
                <a:solidFill>
                  <a:srgbClr val="1279BA"/>
                </a:solidFill>
                <a:latin typeface="+mn-ea"/>
              </a:rPr>
              <a:t>月　</a:t>
            </a:r>
            <a:r>
              <a:rPr kumimoji="1" lang="en-US" altLang="ja-JP" sz="1200" dirty="0">
                <a:solidFill>
                  <a:srgbClr val="1279BA"/>
                </a:solidFill>
                <a:latin typeface="+mn-ea"/>
              </a:rPr>
              <a:t>※</a:t>
            </a:r>
            <a:r>
              <a:rPr kumimoji="1" lang="ja-JP" altLang="en-US" sz="1200" dirty="0">
                <a:solidFill>
                  <a:srgbClr val="1279BA"/>
                </a:solidFill>
                <a:latin typeface="+mn-ea"/>
              </a:rPr>
              <a:t>東京都の昼間就業者</a:t>
            </a:r>
            <a:r>
              <a:rPr kumimoji="1" lang="en-US" altLang="ja-JP" sz="1200" dirty="0">
                <a:solidFill>
                  <a:srgbClr val="1279BA"/>
                </a:solidFill>
                <a:latin typeface="+mn-ea"/>
              </a:rPr>
              <a:t>1,018</a:t>
            </a:r>
            <a:r>
              <a:rPr kumimoji="1" lang="ja-JP" altLang="en-US" sz="1200" dirty="0">
                <a:solidFill>
                  <a:srgbClr val="1279BA"/>
                </a:solidFill>
                <a:latin typeface="+mn-ea"/>
              </a:rPr>
              <a:t>万人</a:t>
            </a:r>
            <a:r>
              <a:rPr kumimoji="1" lang="en-US" altLang="ja-JP" sz="1200" dirty="0">
                <a:solidFill>
                  <a:srgbClr val="1279BA"/>
                </a:solidFill>
                <a:latin typeface="+mn-ea"/>
              </a:rPr>
              <a:t>×</a:t>
            </a:r>
            <a:r>
              <a:rPr kumimoji="1" lang="ja-JP" altLang="en-US" sz="1200" dirty="0">
                <a:solidFill>
                  <a:srgbClr val="1279BA"/>
                </a:solidFill>
                <a:latin typeface="+mn-ea"/>
              </a:rPr>
              <a:t>広告到達率で推定</a:t>
            </a:r>
            <a:endParaRPr kumimoji="1" lang="en-US" altLang="ja-JP" sz="1200" dirty="0">
              <a:solidFill>
                <a:srgbClr val="1279BA"/>
              </a:solidFill>
              <a:latin typeface="+mn-ea"/>
            </a:endParaRPr>
          </a:p>
          <a:p>
            <a:endParaRPr kumimoji="1" lang="en-US" altLang="ja-JP" sz="1600" dirty="0">
              <a:solidFill>
                <a:srgbClr val="1279BA"/>
              </a:solidFill>
              <a:latin typeface="+mn-ea"/>
            </a:endParaRPr>
          </a:p>
          <a:p>
            <a:r>
              <a:rPr kumimoji="1" lang="ja-JP" altLang="en-US" sz="1600" dirty="0">
                <a:solidFill>
                  <a:srgbClr val="1279BA"/>
                </a:solidFill>
                <a:latin typeface="+mn-ea"/>
              </a:rPr>
              <a:t>広告到達単価　</a:t>
            </a:r>
            <a:r>
              <a:rPr kumimoji="1" lang="ja-JP" altLang="en-US" sz="2800" dirty="0">
                <a:solidFill>
                  <a:srgbClr val="1279BA"/>
                </a:solidFill>
                <a:latin typeface="+mn-ea"/>
              </a:rPr>
              <a:t>約</a:t>
            </a:r>
            <a:r>
              <a:rPr kumimoji="1" lang="ja-JP" altLang="en-US" sz="3600" dirty="0">
                <a:solidFill>
                  <a:srgbClr val="1279BA"/>
                </a:solidFill>
                <a:latin typeface="+mn-ea"/>
              </a:rPr>
              <a:t>１</a:t>
            </a:r>
            <a:r>
              <a:rPr kumimoji="1" lang="en-US" altLang="ja-JP" sz="3600" dirty="0">
                <a:solidFill>
                  <a:srgbClr val="1279BA"/>
                </a:solidFill>
                <a:latin typeface="+mn-ea"/>
              </a:rPr>
              <a:t>.</a:t>
            </a:r>
            <a:r>
              <a:rPr kumimoji="1" lang="ja-JP" altLang="en-US" sz="3600" dirty="0">
                <a:solidFill>
                  <a:srgbClr val="1279BA"/>
                </a:solidFill>
                <a:latin typeface="+mn-ea"/>
              </a:rPr>
              <a:t>８</a:t>
            </a:r>
            <a:r>
              <a:rPr kumimoji="1" lang="ja-JP" altLang="en-US" sz="2800" dirty="0">
                <a:solidFill>
                  <a:srgbClr val="1279BA"/>
                </a:solidFill>
                <a:latin typeface="+mn-ea"/>
              </a:rPr>
              <a:t>円 </a:t>
            </a:r>
            <a:r>
              <a:rPr kumimoji="1" lang="en-US" altLang="ja-JP" sz="1600" b="0" i="0" u="none" strike="noStrike" kern="1200" cap="none" spc="0" normalizeH="0" baseline="0" noProof="0" dirty="0">
                <a:ln>
                  <a:noFill/>
                </a:ln>
                <a:solidFill>
                  <a:srgbClr val="1279BA"/>
                </a:solidFill>
                <a:effectLst/>
                <a:uLnTx/>
                <a:uFillTx/>
                <a:latin typeface="游ゴシック" panose="020B0400000000000000" pitchFamily="50" charset="-128"/>
                <a:ea typeface="游ゴシック" panose="020B0400000000000000" pitchFamily="50" charset="-128"/>
                <a:cs typeface="+mn-cs"/>
              </a:rPr>
              <a:t>/ </a:t>
            </a:r>
            <a:r>
              <a:rPr kumimoji="1" lang="ja-JP" altLang="en-US" sz="1600" dirty="0">
                <a:solidFill>
                  <a:srgbClr val="1279BA"/>
                </a:solidFill>
                <a:latin typeface="游ゴシック" panose="020B0400000000000000" pitchFamily="50" charset="-128"/>
                <a:ea typeface="游ゴシック" panose="020B0400000000000000" pitchFamily="50" charset="-128"/>
              </a:rPr>
              <a:t>人</a:t>
            </a:r>
            <a:endParaRPr kumimoji="1" lang="en-US" altLang="ja-JP" sz="1200" dirty="0">
              <a:solidFill>
                <a:srgbClr val="1279BA"/>
              </a:solidFill>
              <a:latin typeface="+mn-ea"/>
            </a:endParaRPr>
          </a:p>
        </p:txBody>
      </p:sp>
      <p:pic>
        <p:nvPicPr>
          <p:cNvPr id="8" name="図 7">
            <a:extLst>
              <a:ext uri="{FF2B5EF4-FFF2-40B4-BE49-F238E27FC236}">
                <a16:creationId xmlns:a16="http://schemas.microsoft.com/office/drawing/2014/main" id="{A65E1D97-9051-6073-CEE8-AB460CDF7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138" y="3822794"/>
            <a:ext cx="5068279" cy="2331948"/>
          </a:xfrm>
          <a:prstGeom prst="rect">
            <a:avLst/>
          </a:prstGeom>
        </p:spPr>
      </p:pic>
      <p:sp>
        <p:nvSpPr>
          <p:cNvPr id="6" name="テキスト ボックス 5">
            <a:extLst>
              <a:ext uri="{FF2B5EF4-FFF2-40B4-BE49-F238E27FC236}">
                <a16:creationId xmlns:a16="http://schemas.microsoft.com/office/drawing/2014/main" id="{C531C48B-DA6E-27B0-E884-60D1BC887C26}"/>
              </a:ext>
            </a:extLst>
          </p:cNvPr>
          <p:cNvSpPr txBox="1"/>
          <p:nvPr/>
        </p:nvSpPr>
        <p:spPr>
          <a:xfrm>
            <a:off x="846137" y="6272571"/>
            <a:ext cx="8964613" cy="900246"/>
          </a:xfrm>
          <a:prstGeom prst="rect">
            <a:avLst/>
          </a:prstGeom>
          <a:noFill/>
        </p:spPr>
        <p:txBody>
          <a:bodyPr wrap="square">
            <a:spAutoFit/>
          </a:bodyPr>
          <a:lstStyle/>
          <a:p>
            <a:pPr marL="171450" indent="-171450">
              <a:buFont typeface="システムフォント（レギュラー）"/>
              <a:buChar char="※"/>
            </a:pPr>
            <a:r>
              <a:rPr kumimoji="1" lang="ja-JP" altLang="en-US" sz="1050" dirty="0">
                <a:solidFill>
                  <a:srgbClr val="1279BA"/>
                </a:solidFill>
                <a:latin typeface="+mn-ea"/>
              </a:rPr>
              <a:t>調査手法：モニタス社によるインターネット調査</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調査期間：</a:t>
            </a:r>
            <a:r>
              <a:rPr kumimoji="1" lang="en-US" altLang="ja-JP" sz="1050" dirty="0">
                <a:solidFill>
                  <a:srgbClr val="1279BA"/>
                </a:solidFill>
                <a:latin typeface="+mn-ea"/>
              </a:rPr>
              <a:t>2023</a:t>
            </a:r>
            <a:r>
              <a:rPr kumimoji="1" lang="ja-JP" altLang="en-US" sz="1050" dirty="0">
                <a:solidFill>
                  <a:srgbClr val="1279BA"/>
                </a:solidFill>
                <a:latin typeface="+mn-ea"/>
              </a:rPr>
              <a:t>年</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4</a:t>
            </a:r>
            <a:r>
              <a:rPr kumimoji="1" lang="ja-JP" altLang="en-US" sz="1050" dirty="0">
                <a:solidFill>
                  <a:srgbClr val="1279BA"/>
                </a:solidFill>
                <a:latin typeface="+mn-ea"/>
              </a:rPr>
              <a:t>日～</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9</a:t>
            </a:r>
            <a:r>
              <a:rPr kumimoji="1" lang="ja-JP" altLang="en-US" sz="1050" dirty="0">
                <a:solidFill>
                  <a:srgbClr val="1279BA"/>
                </a:solidFill>
                <a:latin typeface="+mn-ea"/>
              </a:rPr>
              <a:t>日</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対象者：東京都在住者・</a:t>
            </a:r>
            <a:r>
              <a:rPr kumimoji="1" lang="en-US" altLang="ja-JP" sz="1050" dirty="0">
                <a:solidFill>
                  <a:srgbClr val="1279BA"/>
                </a:solidFill>
                <a:latin typeface="+mn-ea"/>
              </a:rPr>
              <a:t>20</a:t>
            </a:r>
            <a:r>
              <a:rPr kumimoji="1" lang="ja-JP" altLang="en-US" sz="1050" dirty="0">
                <a:solidFill>
                  <a:srgbClr val="1279BA"/>
                </a:solidFill>
                <a:latin typeface="+mn-ea"/>
              </a:rPr>
              <a:t>歳以上の男女個人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サンプルサイズ：</a:t>
            </a:r>
            <a:r>
              <a:rPr kumimoji="1" lang="en-US" altLang="ja-JP" sz="1050" dirty="0">
                <a:solidFill>
                  <a:srgbClr val="1279BA"/>
                </a:solidFill>
                <a:latin typeface="+mn-ea"/>
              </a:rPr>
              <a:t>150</a:t>
            </a:r>
            <a:r>
              <a:rPr kumimoji="1" lang="ja-JP" altLang="en-US" sz="1050" dirty="0">
                <a:solidFill>
                  <a:srgbClr val="1279BA"/>
                </a:solidFill>
                <a:latin typeface="+mn-ea"/>
              </a:rPr>
              <a:t>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東京都の昼間就業者数の出展：</a:t>
            </a:r>
            <a:r>
              <a:rPr kumimoji="1" lang="en-US" altLang="ja-JP" sz="1050" dirty="0">
                <a:solidFill>
                  <a:srgbClr val="1279BA"/>
                </a:solidFill>
                <a:latin typeface="+mn-ea"/>
              </a:rPr>
              <a:t>https://www.metro.tokyo.lg.jp/tosei/hodohappyo/press/2023/03/27/32.html</a:t>
            </a:r>
            <a:endParaRPr kumimoji="1" lang="ja-JP" altLang="en-US" sz="1050" dirty="0">
              <a:solidFill>
                <a:srgbClr val="1279BA"/>
              </a:solidFill>
              <a:latin typeface="+mn-ea"/>
            </a:endParaRPr>
          </a:p>
        </p:txBody>
      </p:sp>
    </p:spTree>
    <p:extLst>
      <p:ext uri="{BB962C8B-B14F-4D97-AF65-F5344CB8AC3E}">
        <p14:creationId xmlns:p14="http://schemas.microsoft.com/office/powerpoint/2010/main" val="400740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A6C5B-FCDA-8B8D-3F87-30D92851E38A}"/>
              </a:ext>
            </a:extLst>
          </p:cNvPr>
          <p:cNvSpPr>
            <a:spLocks noGrp="1"/>
          </p:cNvSpPr>
          <p:nvPr>
            <p:ph type="title"/>
          </p:nvPr>
        </p:nvSpPr>
        <p:spPr/>
        <p:txBody>
          <a:bodyPr/>
          <a:lstStyle/>
          <a:p>
            <a:r>
              <a:rPr kumimoji="1" lang="en-US" altLang="ja-JP" dirty="0"/>
              <a:t>CASE</a:t>
            </a:r>
            <a:endParaRPr kumimoji="1" lang="ja-JP" altLang="en-US" dirty="0"/>
          </a:p>
        </p:txBody>
      </p:sp>
      <p:sp>
        <p:nvSpPr>
          <p:cNvPr id="3" name="字幕 2">
            <a:extLst>
              <a:ext uri="{FF2B5EF4-FFF2-40B4-BE49-F238E27FC236}">
                <a16:creationId xmlns:a16="http://schemas.microsoft.com/office/drawing/2014/main" id="{01857743-1277-02AB-B1E0-988C48C35DEA}"/>
              </a:ext>
            </a:extLst>
          </p:cNvPr>
          <p:cNvSpPr>
            <a:spLocks noGrp="1"/>
          </p:cNvSpPr>
          <p:nvPr>
            <p:ph type="subTitle" idx="1"/>
          </p:nvPr>
        </p:nvSpPr>
        <p:spPr/>
        <p:txBody>
          <a:bodyPr/>
          <a:lstStyle/>
          <a:p>
            <a:r>
              <a:rPr kumimoji="1" lang="ja-JP" altLang="en-US" dirty="0"/>
              <a:t>広告掲載事例</a:t>
            </a:r>
          </a:p>
        </p:txBody>
      </p:sp>
      <p:sp>
        <p:nvSpPr>
          <p:cNvPr id="4" name="スライド番号プレースホルダー 3">
            <a:extLst>
              <a:ext uri="{FF2B5EF4-FFF2-40B4-BE49-F238E27FC236}">
                <a16:creationId xmlns:a16="http://schemas.microsoft.com/office/drawing/2014/main" id="{112DEB36-5B42-BE6F-51A6-DF4386B34707}"/>
              </a:ext>
            </a:extLst>
          </p:cNvPr>
          <p:cNvSpPr>
            <a:spLocks noGrp="1"/>
          </p:cNvSpPr>
          <p:nvPr>
            <p:ph type="sldNum" sz="quarter" idx="4"/>
          </p:nvPr>
        </p:nvSpPr>
        <p:spPr/>
        <p:txBody>
          <a:bodyPr/>
          <a:lstStyle/>
          <a:p>
            <a:fld id="{199C360E-9B1E-0941-BE3A-98DDCF93F528}" type="slidenum">
              <a:rPr lang="en-US" smtClean="0"/>
              <a:pPr/>
              <a:t>5</a:t>
            </a:fld>
            <a:endParaRPr lang="en-US" dirty="0"/>
          </a:p>
        </p:txBody>
      </p:sp>
      <p:pic>
        <p:nvPicPr>
          <p:cNvPr id="5" name="図 4">
            <a:extLst>
              <a:ext uri="{FF2B5EF4-FFF2-40B4-BE49-F238E27FC236}">
                <a16:creationId xmlns:a16="http://schemas.microsoft.com/office/drawing/2014/main" id="{FC26539A-6F2A-56F7-7D47-A10C7A623A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4894" y="1137292"/>
            <a:ext cx="3118014" cy="2338510"/>
          </a:xfrm>
          <a:prstGeom prst="rect">
            <a:avLst/>
          </a:prstGeom>
        </p:spPr>
      </p:pic>
      <p:pic>
        <p:nvPicPr>
          <p:cNvPr id="6" name="図 5">
            <a:extLst>
              <a:ext uri="{FF2B5EF4-FFF2-40B4-BE49-F238E27FC236}">
                <a16:creationId xmlns:a16="http://schemas.microsoft.com/office/drawing/2014/main" id="{D4917062-75C5-9515-A725-123851898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5789" y="1137291"/>
            <a:ext cx="3118015" cy="2338511"/>
          </a:xfrm>
          <a:prstGeom prst="rect">
            <a:avLst/>
          </a:prstGeom>
        </p:spPr>
      </p:pic>
      <p:pic>
        <p:nvPicPr>
          <p:cNvPr id="8" name="図 7">
            <a:extLst>
              <a:ext uri="{FF2B5EF4-FFF2-40B4-BE49-F238E27FC236}">
                <a16:creationId xmlns:a16="http://schemas.microsoft.com/office/drawing/2014/main" id="{8C71B876-8439-ADC6-8C79-3910B58AD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84" y="1137291"/>
            <a:ext cx="3118015" cy="2338511"/>
          </a:xfrm>
          <a:prstGeom prst="rect">
            <a:avLst/>
          </a:prstGeom>
        </p:spPr>
      </p:pic>
      <p:pic>
        <p:nvPicPr>
          <p:cNvPr id="13" name="図 12">
            <a:extLst>
              <a:ext uri="{FF2B5EF4-FFF2-40B4-BE49-F238E27FC236}">
                <a16:creationId xmlns:a16="http://schemas.microsoft.com/office/drawing/2014/main" id="{E0D8C2D7-ABC2-8BD9-38CB-66600E344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684" y="4357563"/>
            <a:ext cx="3118013" cy="2338510"/>
          </a:xfrm>
          <a:prstGeom prst="rect">
            <a:avLst/>
          </a:prstGeom>
        </p:spPr>
      </p:pic>
      <p:sp>
        <p:nvSpPr>
          <p:cNvPr id="14" name="テキスト ボックス 13">
            <a:extLst>
              <a:ext uri="{FF2B5EF4-FFF2-40B4-BE49-F238E27FC236}">
                <a16:creationId xmlns:a16="http://schemas.microsoft.com/office/drawing/2014/main" id="{2ABE0E2A-E8C0-CBA7-73FE-AD6B373CEDF7}"/>
              </a:ext>
            </a:extLst>
          </p:cNvPr>
          <p:cNvSpPr txBox="1"/>
          <p:nvPr/>
        </p:nvSpPr>
        <p:spPr>
          <a:xfrm>
            <a:off x="596565" y="3593138"/>
            <a:ext cx="2738249" cy="307777"/>
          </a:xfrm>
          <a:prstGeom prst="rect">
            <a:avLst/>
          </a:prstGeom>
          <a:noFill/>
        </p:spPr>
        <p:txBody>
          <a:bodyPr wrap="none" rtlCol="0">
            <a:spAutoFit/>
          </a:bodyPr>
          <a:lstStyle/>
          <a:p>
            <a:pPr algn="ctr"/>
            <a:r>
              <a:rPr kumimoji="1" lang="ja-JP" altLang="en-US" sz="1400" dirty="0"/>
              <a:t>ロクシタンジャポン株式会社 様</a:t>
            </a:r>
          </a:p>
        </p:txBody>
      </p:sp>
      <p:sp>
        <p:nvSpPr>
          <p:cNvPr id="15" name="テキスト ボックス 14">
            <a:extLst>
              <a:ext uri="{FF2B5EF4-FFF2-40B4-BE49-F238E27FC236}">
                <a16:creationId xmlns:a16="http://schemas.microsoft.com/office/drawing/2014/main" id="{EC07E0D0-6C59-2620-CA5D-DF1936E82526}"/>
              </a:ext>
            </a:extLst>
          </p:cNvPr>
          <p:cNvSpPr txBox="1"/>
          <p:nvPr/>
        </p:nvSpPr>
        <p:spPr>
          <a:xfrm>
            <a:off x="3887012" y="3593138"/>
            <a:ext cx="2917786" cy="307777"/>
          </a:xfrm>
          <a:prstGeom prst="rect">
            <a:avLst/>
          </a:prstGeom>
          <a:noFill/>
        </p:spPr>
        <p:txBody>
          <a:bodyPr wrap="none" rtlCol="0">
            <a:spAutoFit/>
          </a:bodyPr>
          <a:lstStyle/>
          <a:p>
            <a:pPr algn="ctr"/>
            <a:r>
              <a:rPr kumimoji="1" lang="ja-JP" altLang="en-US" sz="1400" dirty="0"/>
              <a:t>メルヴィータジャポン株式会社 様</a:t>
            </a:r>
          </a:p>
        </p:txBody>
      </p:sp>
      <p:sp>
        <p:nvSpPr>
          <p:cNvPr id="16" name="テキスト ボックス 15">
            <a:extLst>
              <a:ext uri="{FF2B5EF4-FFF2-40B4-BE49-F238E27FC236}">
                <a16:creationId xmlns:a16="http://schemas.microsoft.com/office/drawing/2014/main" id="{E903144C-6540-92BD-784D-B0C05DFEF55D}"/>
              </a:ext>
            </a:extLst>
          </p:cNvPr>
          <p:cNvSpPr txBox="1"/>
          <p:nvPr/>
        </p:nvSpPr>
        <p:spPr>
          <a:xfrm>
            <a:off x="7641364" y="3591649"/>
            <a:ext cx="2125070" cy="307777"/>
          </a:xfrm>
          <a:prstGeom prst="rect">
            <a:avLst/>
          </a:prstGeom>
          <a:noFill/>
        </p:spPr>
        <p:txBody>
          <a:bodyPr wrap="none" rtlCol="0">
            <a:spAutoFit/>
          </a:bodyPr>
          <a:lstStyle/>
          <a:p>
            <a:pPr algn="ctr"/>
            <a:r>
              <a:rPr kumimoji="1" lang="ja-JP" altLang="en-US" sz="1400" dirty="0"/>
              <a:t>株式会社</a:t>
            </a:r>
            <a:r>
              <a:rPr kumimoji="1" lang="en-US" altLang="ja-JP" sz="1400" dirty="0"/>
              <a:t>heart relation</a:t>
            </a:r>
            <a:r>
              <a:rPr kumimoji="1" lang="ja-JP" altLang="en-US" sz="1400" dirty="0"/>
              <a:t> 様</a:t>
            </a:r>
          </a:p>
        </p:txBody>
      </p:sp>
      <p:sp>
        <p:nvSpPr>
          <p:cNvPr id="17" name="テキスト ボックス 16">
            <a:extLst>
              <a:ext uri="{FF2B5EF4-FFF2-40B4-BE49-F238E27FC236}">
                <a16:creationId xmlns:a16="http://schemas.microsoft.com/office/drawing/2014/main" id="{EE68E010-C4BB-8824-EF2C-4FE6E912958A}"/>
              </a:ext>
            </a:extLst>
          </p:cNvPr>
          <p:cNvSpPr txBox="1"/>
          <p:nvPr/>
        </p:nvSpPr>
        <p:spPr>
          <a:xfrm>
            <a:off x="675978" y="6820503"/>
            <a:ext cx="2558714" cy="307777"/>
          </a:xfrm>
          <a:prstGeom prst="rect">
            <a:avLst/>
          </a:prstGeom>
          <a:noFill/>
        </p:spPr>
        <p:txBody>
          <a:bodyPr wrap="none" rtlCol="0">
            <a:spAutoFit/>
          </a:bodyPr>
          <a:lstStyle/>
          <a:p>
            <a:pPr algn="ctr"/>
            <a:r>
              <a:rPr kumimoji="1" lang="ja-JP" altLang="en-US" sz="1400" dirty="0"/>
              <a:t>ファストドクター株式会社 様</a:t>
            </a:r>
          </a:p>
        </p:txBody>
      </p:sp>
      <p:sp>
        <p:nvSpPr>
          <p:cNvPr id="18" name="テキスト ボックス 17">
            <a:extLst>
              <a:ext uri="{FF2B5EF4-FFF2-40B4-BE49-F238E27FC236}">
                <a16:creationId xmlns:a16="http://schemas.microsoft.com/office/drawing/2014/main" id="{B60D4243-1932-B219-F709-5E67469FFC1A}"/>
              </a:ext>
            </a:extLst>
          </p:cNvPr>
          <p:cNvSpPr txBox="1"/>
          <p:nvPr/>
        </p:nvSpPr>
        <p:spPr>
          <a:xfrm>
            <a:off x="4434546" y="6819014"/>
            <a:ext cx="1800494" cy="307777"/>
          </a:xfrm>
          <a:prstGeom prst="rect">
            <a:avLst/>
          </a:prstGeom>
          <a:noFill/>
        </p:spPr>
        <p:txBody>
          <a:bodyPr wrap="none" rtlCol="0">
            <a:spAutoFit/>
          </a:bodyPr>
          <a:lstStyle/>
          <a:p>
            <a:pPr algn="ctr"/>
            <a:r>
              <a:rPr kumimoji="1" lang="ja-JP" altLang="en-US" sz="1400" dirty="0"/>
              <a:t>株式会社テレシー様</a:t>
            </a:r>
          </a:p>
        </p:txBody>
      </p:sp>
      <p:sp>
        <p:nvSpPr>
          <p:cNvPr id="19" name="テキスト ボックス 18">
            <a:extLst>
              <a:ext uri="{FF2B5EF4-FFF2-40B4-BE49-F238E27FC236}">
                <a16:creationId xmlns:a16="http://schemas.microsoft.com/office/drawing/2014/main" id="{D0B381E8-9433-B099-1E63-44E19006FB39}"/>
              </a:ext>
            </a:extLst>
          </p:cNvPr>
          <p:cNvSpPr txBox="1"/>
          <p:nvPr/>
        </p:nvSpPr>
        <p:spPr>
          <a:xfrm>
            <a:off x="7693845" y="6813411"/>
            <a:ext cx="2020104" cy="307777"/>
          </a:xfrm>
          <a:prstGeom prst="rect">
            <a:avLst/>
          </a:prstGeom>
          <a:noFill/>
        </p:spPr>
        <p:txBody>
          <a:bodyPr wrap="none" rtlCol="0">
            <a:spAutoFit/>
          </a:bodyPr>
          <a:lstStyle/>
          <a:p>
            <a:pPr algn="ctr"/>
            <a:r>
              <a:rPr kumimoji="1" lang="ja-JP" altLang="en-US" sz="1400"/>
              <a:t>株式会社テレビ東京 </a:t>
            </a:r>
            <a:r>
              <a:rPr kumimoji="1" lang="ja-JP" altLang="en-US" sz="1400" dirty="0"/>
              <a:t>様</a:t>
            </a:r>
          </a:p>
        </p:txBody>
      </p:sp>
      <p:pic>
        <p:nvPicPr>
          <p:cNvPr id="7" name="図 6">
            <a:extLst>
              <a:ext uri="{FF2B5EF4-FFF2-40B4-BE49-F238E27FC236}">
                <a16:creationId xmlns:a16="http://schemas.microsoft.com/office/drawing/2014/main" id="{A73949A0-DCA3-BB3C-20A1-9494EA598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5789" y="4357564"/>
            <a:ext cx="3138291" cy="2338512"/>
          </a:xfrm>
          <a:prstGeom prst="rect">
            <a:avLst/>
          </a:prstGeom>
        </p:spPr>
      </p:pic>
      <p:pic>
        <p:nvPicPr>
          <p:cNvPr id="10" name="図 9">
            <a:extLst>
              <a:ext uri="{FF2B5EF4-FFF2-40B4-BE49-F238E27FC236}">
                <a16:creationId xmlns:a16="http://schemas.microsoft.com/office/drawing/2014/main" id="{4E4538EB-F8E8-1464-5DAD-23A5E0A702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6838" y="4357564"/>
            <a:ext cx="3134489" cy="2332852"/>
          </a:xfrm>
          <a:prstGeom prst="rect">
            <a:avLst/>
          </a:prstGeom>
        </p:spPr>
      </p:pic>
    </p:spTree>
    <p:extLst>
      <p:ext uri="{BB962C8B-B14F-4D97-AF65-F5344CB8AC3E}">
        <p14:creationId xmlns:p14="http://schemas.microsoft.com/office/powerpoint/2010/main" val="173495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MENU</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496092" y="1215724"/>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掲載エリア</a:t>
            </a:r>
          </a:p>
        </p:txBody>
      </p:sp>
      <p:sp>
        <p:nvSpPr>
          <p:cNvPr id="41" name="正方形/長方形 40">
            <a:extLst>
              <a:ext uri="{FF2B5EF4-FFF2-40B4-BE49-F238E27FC236}">
                <a16:creationId xmlns:a16="http://schemas.microsoft.com/office/drawing/2014/main" id="{33EAB6AD-244B-A247-9745-182B90CBCF64}"/>
              </a:ext>
            </a:extLst>
          </p:cNvPr>
          <p:cNvSpPr/>
          <p:nvPr/>
        </p:nvSpPr>
        <p:spPr>
          <a:xfrm>
            <a:off x="496092" y="1818606"/>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車種</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506031" y="2421488"/>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06031" y="3024370"/>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496092" y="3627252"/>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6" name="正方形/長方形 45">
            <a:extLst>
              <a:ext uri="{FF2B5EF4-FFF2-40B4-BE49-F238E27FC236}">
                <a16:creationId xmlns:a16="http://schemas.microsoft.com/office/drawing/2014/main" id="{8E0043FF-3DDA-B84C-9F05-907209C28EC7}"/>
              </a:ext>
            </a:extLst>
          </p:cNvPr>
          <p:cNvSpPr/>
          <p:nvPr/>
        </p:nvSpPr>
        <p:spPr>
          <a:xfrm>
            <a:off x="5458603" y="1215724"/>
            <a:ext cx="1440848" cy="54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タクシー会社</a:t>
            </a:r>
          </a:p>
        </p:txBody>
      </p:sp>
      <p:sp>
        <p:nvSpPr>
          <p:cNvPr id="47" name="正方形/長方形 46">
            <a:extLst>
              <a:ext uri="{FF2B5EF4-FFF2-40B4-BE49-F238E27FC236}">
                <a16:creationId xmlns:a16="http://schemas.microsoft.com/office/drawing/2014/main" id="{9EA8275D-C883-CE4A-8798-8B15808AE4C9}"/>
              </a:ext>
            </a:extLst>
          </p:cNvPr>
          <p:cNvSpPr/>
          <p:nvPr/>
        </p:nvSpPr>
        <p:spPr>
          <a:xfrm>
            <a:off x="5458603" y="1822897"/>
            <a:ext cx="1440848" cy="1080000"/>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掲載条件</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広告メニュー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p:txBody>
          <a:bodyPr/>
          <a:lstStyle/>
          <a:p>
            <a:fld id="{199C360E-9B1E-0941-BE3A-98DDCF93F528}" type="slidenum">
              <a:rPr lang="en-US" smtClean="0"/>
              <a:pPr/>
              <a:t>6</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141027" y="1334726"/>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7" name="テキスト ボックス 26">
            <a:extLst>
              <a:ext uri="{FF2B5EF4-FFF2-40B4-BE49-F238E27FC236}">
                <a16:creationId xmlns:a16="http://schemas.microsoft.com/office/drawing/2014/main" id="{5CF5B8B7-5713-F140-A164-0C48566F3264}"/>
              </a:ext>
            </a:extLst>
          </p:cNvPr>
          <p:cNvSpPr txBox="1"/>
          <p:nvPr/>
        </p:nvSpPr>
        <p:spPr>
          <a:xfrm>
            <a:off x="2141027" y="1857773"/>
            <a:ext cx="2750462" cy="461665"/>
          </a:xfrm>
          <a:prstGeom prst="rect">
            <a:avLst/>
          </a:prstGeom>
          <a:noFill/>
        </p:spPr>
        <p:txBody>
          <a:bodyPr wrap="square" rtlCol="0">
            <a:spAutoFit/>
          </a:bodyPr>
          <a:lstStyle/>
          <a:p>
            <a:r>
              <a:rPr kumimoji="1" lang="en-GB" altLang="ja-JP" sz="1400" dirty="0">
                <a:solidFill>
                  <a:srgbClr val="1279BA"/>
                </a:solidFill>
                <a:latin typeface="+mn-ea"/>
              </a:rPr>
              <a:t>JPN TAXI</a:t>
            </a:r>
            <a:r>
              <a:rPr kumimoji="1" lang="ja-JP" altLang="en-US" sz="1400">
                <a:solidFill>
                  <a:srgbClr val="1279BA"/>
                </a:solidFill>
                <a:latin typeface="+mn-ea"/>
              </a:rPr>
              <a:t>、セダンタイプ</a:t>
            </a:r>
            <a:endParaRPr kumimoji="1" lang="en-US" altLang="ja-JP" sz="1400" dirty="0">
              <a:solidFill>
                <a:srgbClr val="1279BA"/>
              </a:solidFill>
              <a:latin typeface="+mn-ea"/>
            </a:endParaRPr>
          </a:p>
          <a:p>
            <a:r>
              <a:rPr kumimoji="1" lang="en-US" altLang="ja-JP" sz="1000" dirty="0">
                <a:solidFill>
                  <a:srgbClr val="1279BA"/>
                </a:solidFill>
                <a:latin typeface="+mn-ea"/>
              </a:rPr>
              <a:t>※</a:t>
            </a:r>
            <a:r>
              <a:rPr kumimoji="1" lang="ja-JP" altLang="en-US" sz="1000">
                <a:solidFill>
                  <a:srgbClr val="1279BA"/>
                </a:solidFill>
                <a:latin typeface="+mn-ea"/>
              </a:rPr>
              <a:t>車種、車体カラーの選択はできません</a:t>
            </a: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141027" y="2534708"/>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141027" y="3066048"/>
            <a:ext cx="4489266" cy="461665"/>
          </a:xfrm>
          <a:prstGeom prst="rect">
            <a:avLst/>
          </a:prstGeom>
          <a:noFill/>
        </p:spPr>
        <p:txBody>
          <a:bodyPr wrap="square" rtlCol="0">
            <a:spAutoFit/>
          </a:bodyPr>
          <a:lstStyle/>
          <a:p>
            <a:r>
              <a:rPr kumimoji="1" lang="en-US" altLang="ja-JP" sz="1400" dirty="0">
                <a:solidFill>
                  <a:srgbClr val="1279BA"/>
                </a:solidFill>
                <a:latin typeface="+mn-ea"/>
              </a:rPr>
              <a:t>3</a:t>
            </a:r>
            <a:r>
              <a:rPr kumimoji="1" lang="ja-JP" altLang="en-US" sz="1400">
                <a:solidFill>
                  <a:srgbClr val="1279BA"/>
                </a:solidFill>
                <a:latin typeface="+mn-ea"/>
              </a:rPr>
              <a:t>ヶ月</a:t>
            </a:r>
            <a:endParaRPr kumimoji="1" lang="en-US" altLang="ja-JP" sz="14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最低掲載期間より短い期間での実施を希望の際はご相談ください</a:t>
            </a: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141027" y="3749379"/>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p>
        </p:txBody>
      </p:sp>
      <p:sp>
        <p:nvSpPr>
          <p:cNvPr id="35" name="テキスト ボックス 34">
            <a:extLst>
              <a:ext uri="{FF2B5EF4-FFF2-40B4-BE49-F238E27FC236}">
                <a16:creationId xmlns:a16="http://schemas.microsoft.com/office/drawing/2014/main" id="{B972DDCF-A4F6-894F-AA8B-47D72A64A0D7}"/>
              </a:ext>
            </a:extLst>
          </p:cNvPr>
          <p:cNvSpPr txBox="1"/>
          <p:nvPr/>
        </p:nvSpPr>
        <p:spPr>
          <a:xfrm>
            <a:off x="7142031" y="1293075"/>
            <a:ext cx="3053690" cy="385298"/>
          </a:xfrm>
          <a:prstGeom prst="rect">
            <a:avLst/>
          </a:prstGeom>
          <a:noFill/>
        </p:spPr>
        <p:txBody>
          <a:bodyPr wrap="square" rtlCol="0">
            <a:spAutoFit/>
          </a:bodyPr>
          <a:lstStyle/>
          <a:p>
            <a:pPr>
              <a:lnSpc>
                <a:spcPct val="150000"/>
              </a:lnSpc>
            </a:pPr>
            <a:r>
              <a:rPr kumimoji="1" lang="ja-JP" altLang="en-US" sz="1400">
                <a:solidFill>
                  <a:srgbClr val="1279BA"/>
                </a:solidFill>
                <a:latin typeface="+mn-ea"/>
              </a:rPr>
              <a:t>東京無線協同組合など</a:t>
            </a:r>
          </a:p>
        </p:txBody>
      </p:sp>
      <p:sp>
        <p:nvSpPr>
          <p:cNvPr id="36" name="テキスト ボックス 35">
            <a:extLst>
              <a:ext uri="{FF2B5EF4-FFF2-40B4-BE49-F238E27FC236}">
                <a16:creationId xmlns:a16="http://schemas.microsoft.com/office/drawing/2014/main" id="{D106E358-2FB5-734D-A656-D801B277CC6E}"/>
              </a:ext>
            </a:extLst>
          </p:cNvPr>
          <p:cNvSpPr txBox="1"/>
          <p:nvPr/>
        </p:nvSpPr>
        <p:spPr>
          <a:xfrm>
            <a:off x="7045985" y="1771394"/>
            <a:ext cx="3341029" cy="11744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a:solidFill>
                  <a:srgbClr val="1279BA"/>
                </a:solidFill>
                <a:latin typeface="+mn-ea"/>
              </a:rPr>
              <a:t>考査基準は</a:t>
            </a:r>
            <a:r>
              <a:rPr kumimoji="1" lang="en-GB" altLang="ja-JP" sz="1200" dirty="0">
                <a:solidFill>
                  <a:srgbClr val="1279BA"/>
                </a:solidFill>
                <a:latin typeface="+mn-ea"/>
              </a:rPr>
              <a:t>Tokyo Prime</a:t>
            </a:r>
            <a:r>
              <a:rPr kumimoji="1" lang="ja-JP" altLang="en-US" sz="1200">
                <a:solidFill>
                  <a:srgbClr val="1279BA"/>
                </a:solidFill>
                <a:latin typeface="+mn-ea"/>
              </a:rPr>
              <a:t>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審査基準は東京屋外広告協会の基準に準拠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実施可否の判断はタクシー会社でも実施</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入稿期日は開始の</a:t>
            </a:r>
            <a:r>
              <a:rPr kumimoji="1" lang="en-US" altLang="ja-JP" sz="1200" dirty="0">
                <a:solidFill>
                  <a:srgbClr val="1279BA"/>
                </a:solidFill>
                <a:latin typeface="+mn-ea"/>
              </a:rPr>
              <a:t>4</a:t>
            </a:r>
            <a:r>
              <a:rPr kumimoji="1" lang="ja-JP" altLang="en-US" sz="1200">
                <a:solidFill>
                  <a:srgbClr val="1279BA"/>
                </a:solidFill>
                <a:latin typeface="+mn-ea"/>
              </a:rPr>
              <a:t>週間前</a:t>
            </a:r>
          </a:p>
        </p:txBody>
      </p:sp>
      <p:graphicFrame>
        <p:nvGraphicFramePr>
          <p:cNvPr id="7" name="表 8">
            <a:extLst>
              <a:ext uri="{FF2B5EF4-FFF2-40B4-BE49-F238E27FC236}">
                <a16:creationId xmlns:a16="http://schemas.microsoft.com/office/drawing/2014/main" id="{3A7388BF-706B-FA4F-91EB-11AAF5E0716D}"/>
              </a:ext>
            </a:extLst>
          </p:cNvPr>
          <p:cNvGraphicFramePr>
            <a:graphicFrameLocks noGrp="1"/>
          </p:cNvGraphicFramePr>
          <p:nvPr>
            <p:extLst>
              <p:ext uri="{D42A27DB-BD31-4B8C-83A1-F6EECF244321}">
                <p14:modId xmlns:p14="http://schemas.microsoft.com/office/powerpoint/2010/main" val="2911233850"/>
              </p:ext>
            </p:extLst>
          </p:nvPr>
        </p:nvGraphicFramePr>
        <p:xfrm>
          <a:off x="538388" y="4820683"/>
          <a:ext cx="5345907" cy="927318"/>
        </p:xfrm>
        <a:graphic>
          <a:graphicData uri="http://schemas.openxmlformats.org/drawingml/2006/table">
            <a:tbl>
              <a:tblPr firstRow="1" bandRow="1">
                <a:tableStyleId>{5C22544A-7EE6-4342-B048-85BDC9FD1C3A}</a:tableStyleId>
              </a:tblPr>
              <a:tblGrid>
                <a:gridCol w="1781969">
                  <a:extLst>
                    <a:ext uri="{9D8B030D-6E8A-4147-A177-3AD203B41FA5}">
                      <a16:colId xmlns:a16="http://schemas.microsoft.com/office/drawing/2014/main" val="3794673821"/>
                    </a:ext>
                  </a:extLst>
                </a:gridCol>
                <a:gridCol w="1781969">
                  <a:extLst>
                    <a:ext uri="{9D8B030D-6E8A-4147-A177-3AD203B41FA5}">
                      <a16:colId xmlns:a16="http://schemas.microsoft.com/office/drawing/2014/main" val="4028561385"/>
                    </a:ext>
                  </a:extLst>
                </a:gridCol>
                <a:gridCol w="1781969">
                  <a:extLst>
                    <a:ext uri="{9D8B030D-6E8A-4147-A177-3AD203B41FA5}">
                      <a16:colId xmlns:a16="http://schemas.microsoft.com/office/drawing/2014/main" val="1515825112"/>
                    </a:ext>
                  </a:extLst>
                </a:gridCol>
              </a:tblGrid>
              <a:tr h="309106">
                <a:tc>
                  <a:txBody>
                    <a:bodyPr/>
                    <a:lstStyle/>
                    <a:p>
                      <a:pPr algn="ctr"/>
                      <a:endParaRPr kumimoji="1" lang="ja-JP" altLang="en-US" sz="1400" b="0">
                        <a:latin typeface="+mn-ea"/>
                        <a:ea typeface="+mn-ea"/>
                      </a:endParaRPr>
                    </a:p>
                  </a:txBody>
                  <a:tcPr>
                    <a:solidFill>
                      <a:srgbClr val="4AB5E3"/>
                    </a:solidFill>
                  </a:tcPr>
                </a:tc>
                <a:tc>
                  <a:txBody>
                    <a:bodyPr/>
                    <a:lstStyle/>
                    <a:p>
                      <a:pPr algn="ctr"/>
                      <a:r>
                        <a:rPr kumimoji="1" lang="en-US" altLang="ja-JP" sz="1400" b="0" dirty="0">
                          <a:latin typeface="+mn-ea"/>
                          <a:ea typeface="+mn-ea"/>
                        </a:rPr>
                        <a:t>2</a:t>
                      </a:r>
                      <a:r>
                        <a:rPr kumimoji="1" lang="ja-JP" altLang="en-US" sz="1400" b="0">
                          <a:latin typeface="+mn-ea"/>
                          <a:ea typeface="+mn-ea"/>
                        </a:rPr>
                        <a:t>面</a:t>
                      </a:r>
                    </a:p>
                  </a:txBody>
                  <a:tcPr>
                    <a:solidFill>
                      <a:srgbClr val="4AB5E3"/>
                    </a:solidFill>
                  </a:tcPr>
                </a:tc>
                <a:tc>
                  <a:txBody>
                    <a:bodyPr/>
                    <a:lstStyle/>
                    <a:p>
                      <a:pPr algn="ctr"/>
                      <a:r>
                        <a:rPr kumimoji="1" lang="en-US" altLang="ja-JP" sz="1400" b="0" dirty="0">
                          <a:latin typeface="+mn-ea"/>
                          <a:ea typeface="+mn-ea"/>
                        </a:rPr>
                        <a:t>4</a:t>
                      </a:r>
                      <a:r>
                        <a:rPr kumimoji="1" lang="ja-JP" altLang="en-US" sz="1400" b="0">
                          <a:latin typeface="+mn-ea"/>
                          <a:ea typeface="+mn-ea"/>
                        </a:rPr>
                        <a:t>面</a:t>
                      </a:r>
                    </a:p>
                  </a:txBody>
                  <a:tcPr>
                    <a:solidFill>
                      <a:srgbClr val="4AB5E3"/>
                    </a:solidFill>
                  </a:tcPr>
                </a:tc>
                <a:extLst>
                  <a:ext uri="{0D108BD9-81ED-4DB2-BD59-A6C34878D82A}">
                    <a16:rowId xmlns:a16="http://schemas.microsoft.com/office/drawing/2014/main" val="1523743694"/>
                  </a:ext>
                </a:extLst>
              </a:tr>
              <a:tr h="309106">
                <a:tc>
                  <a:txBody>
                    <a:bodyPr/>
                    <a:lstStyle/>
                    <a:p>
                      <a:pPr algn="ctr"/>
                      <a:r>
                        <a:rPr kumimoji="1" lang="en-US" altLang="ja-JP" sz="1200" b="0" dirty="0">
                          <a:solidFill>
                            <a:srgbClr val="357ABA"/>
                          </a:solidFill>
                          <a:latin typeface="+mn-ea"/>
                          <a:ea typeface="+mn-ea"/>
                        </a:rPr>
                        <a:t>3</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30,000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45,000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062075323"/>
                  </a:ext>
                </a:extLst>
              </a:tr>
              <a:tr h="309106">
                <a:tc>
                  <a:txBody>
                    <a:bodyPr/>
                    <a:lstStyle/>
                    <a:p>
                      <a:pPr algn="ctr"/>
                      <a:r>
                        <a:rPr kumimoji="1" lang="en-US" altLang="ja-JP" sz="1200" b="0" dirty="0">
                          <a:solidFill>
                            <a:srgbClr val="357ABA"/>
                          </a:solidFill>
                          <a:latin typeface="+mn-ea"/>
                          <a:ea typeface="+mn-ea"/>
                        </a:rPr>
                        <a:t>6</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22,000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34,000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221666260"/>
                  </a:ext>
                </a:extLst>
              </a:tr>
            </a:tbl>
          </a:graphicData>
        </a:graphic>
      </p:graphicFrame>
      <p:sp>
        <p:nvSpPr>
          <p:cNvPr id="51" name="正方形/長方形 50">
            <a:extLst>
              <a:ext uri="{FF2B5EF4-FFF2-40B4-BE49-F238E27FC236}">
                <a16:creationId xmlns:a16="http://schemas.microsoft.com/office/drawing/2014/main" id="{EDAD92BB-2080-D44C-B1B7-14ECCC98BEC6}"/>
              </a:ext>
            </a:extLst>
          </p:cNvPr>
          <p:cNvSpPr/>
          <p:nvPr/>
        </p:nvSpPr>
        <p:spPr>
          <a:xfrm>
            <a:off x="548327" y="4414721"/>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テキスト ボックス 51">
            <a:extLst>
              <a:ext uri="{FF2B5EF4-FFF2-40B4-BE49-F238E27FC236}">
                <a16:creationId xmlns:a16="http://schemas.microsoft.com/office/drawing/2014/main" id="{A3BE4E97-3F00-8647-B0E3-74C74E29E608}"/>
              </a:ext>
            </a:extLst>
          </p:cNvPr>
          <p:cNvSpPr txBox="1"/>
          <p:nvPr/>
        </p:nvSpPr>
        <p:spPr>
          <a:xfrm>
            <a:off x="801524" y="4414721"/>
            <a:ext cx="543739" cy="307777"/>
          </a:xfrm>
          <a:prstGeom prst="rect">
            <a:avLst/>
          </a:prstGeom>
          <a:noFill/>
        </p:spPr>
        <p:txBody>
          <a:bodyPr wrap="none" rtlCol="0">
            <a:spAutoFit/>
          </a:bodyPr>
          <a:lstStyle/>
          <a:p>
            <a:r>
              <a:rPr kumimoji="1" lang="ja-JP" altLang="en-US" sz="1400">
                <a:solidFill>
                  <a:srgbClr val="1279BA"/>
                </a:solidFill>
                <a:latin typeface="+mn-ea"/>
              </a:rPr>
              <a:t>料金</a:t>
            </a:r>
            <a:endParaRPr kumimoji="1" lang="en-US" altLang="ja-JP" sz="1400" dirty="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96092" y="5892542"/>
            <a:ext cx="9503486" cy="861774"/>
          </a:xfrm>
          <a:prstGeom prst="rect">
            <a:avLst/>
          </a:prstGeom>
          <a:noFill/>
        </p:spPr>
        <p:txBody>
          <a:bodyPr wrap="square">
            <a:spAutoFit/>
          </a:bodyPr>
          <a:lstStyle/>
          <a:p>
            <a:pPr marL="171450" indent="-171450">
              <a:buFont typeface="システムフォント（レギュラー）"/>
              <a:buChar char="※"/>
            </a:pPr>
            <a:r>
              <a:rPr kumimoji="1" lang="en-US" altLang="ja-JP" sz="1000" dirty="0">
                <a:solidFill>
                  <a:srgbClr val="1279BA"/>
                </a:solidFill>
                <a:latin typeface="+mn-ea"/>
              </a:rPr>
              <a:t>2</a:t>
            </a:r>
            <a:r>
              <a:rPr kumimoji="1" lang="ja-JP" altLang="en-US" sz="1000">
                <a:solidFill>
                  <a:srgbClr val="1279BA"/>
                </a:solidFill>
                <a:latin typeface="+mn-ea"/>
              </a:rPr>
              <a:t>面での実施の場合は前後左右</a:t>
            </a:r>
            <a:r>
              <a:rPr kumimoji="1" lang="en-US" altLang="ja-JP" sz="1000" dirty="0">
                <a:solidFill>
                  <a:srgbClr val="1279BA"/>
                </a:solidFill>
                <a:latin typeface="+mn-ea"/>
              </a:rPr>
              <a:t>4</a:t>
            </a:r>
            <a:r>
              <a:rPr kumimoji="1" lang="ja-JP" altLang="en-US" sz="1000">
                <a:solidFill>
                  <a:srgbClr val="1279BA"/>
                </a:solidFill>
                <a:latin typeface="+mn-ea"/>
              </a:rPr>
              <a:t>面の中から自由に</a:t>
            </a:r>
            <a:r>
              <a:rPr kumimoji="1" lang="en-US" altLang="ja-JP" sz="1000" dirty="0">
                <a:solidFill>
                  <a:srgbClr val="1279BA"/>
                </a:solidFill>
                <a:latin typeface="+mn-ea"/>
              </a:rPr>
              <a:t>2</a:t>
            </a:r>
            <a:r>
              <a:rPr kumimoji="1" lang="ja-JP" altLang="en-US" sz="1000">
                <a:solidFill>
                  <a:srgbClr val="1279BA"/>
                </a:solidFill>
                <a:latin typeface="+mn-ea"/>
              </a:rPr>
              <a:t>面を選択ください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お申し込み後に実施するタクシーの台数を確保いたします。ご希望いただいた台数を確保できない場合がございますので予めご了承ください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料金は１ヶ月</a:t>
            </a:r>
            <a:r>
              <a:rPr kumimoji="1" lang="en-US" altLang="ja-JP" sz="1000" dirty="0">
                <a:solidFill>
                  <a:srgbClr val="1279BA"/>
                </a:solidFill>
                <a:latin typeface="+mn-ea"/>
              </a:rPr>
              <a:t>1</a:t>
            </a:r>
            <a:r>
              <a:rPr kumimoji="1" lang="ja-JP" altLang="en-US" sz="1000">
                <a:solidFill>
                  <a:srgbClr val="1279BA"/>
                </a:solidFill>
                <a:latin typeface="+mn-ea"/>
              </a:rPr>
              <a:t>台あたりの単価です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料金は印刷・施工費を含みます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料金は税抜のグロス金額です</a:t>
            </a:r>
          </a:p>
        </p:txBody>
      </p:sp>
    </p:spTree>
    <p:extLst>
      <p:ext uri="{BB962C8B-B14F-4D97-AF65-F5344CB8AC3E}">
        <p14:creationId xmlns:p14="http://schemas.microsoft.com/office/powerpoint/2010/main" val="251999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3AB769-189F-694B-8862-7BB6D6A92453}"/>
              </a:ext>
            </a:extLst>
          </p:cNvPr>
          <p:cNvSpPr>
            <a:spLocks noGrp="1"/>
          </p:cNvSpPr>
          <p:nvPr>
            <p:ph type="title"/>
          </p:nvPr>
        </p:nvSpPr>
        <p:spPr/>
        <p:txBody>
          <a:bodyPr/>
          <a:lstStyle/>
          <a:p>
            <a:r>
              <a:rPr kumimoji="1" lang="en-US" altLang="ja-JP" dirty="0"/>
              <a:t>REPORT</a:t>
            </a:r>
            <a:endParaRPr kumimoji="1" lang="ja-JP" altLang="en-US"/>
          </a:p>
        </p:txBody>
      </p:sp>
      <p:sp>
        <p:nvSpPr>
          <p:cNvPr id="4" name="字幕 3">
            <a:extLst>
              <a:ext uri="{FF2B5EF4-FFF2-40B4-BE49-F238E27FC236}">
                <a16:creationId xmlns:a16="http://schemas.microsoft.com/office/drawing/2014/main" id="{08DDC947-8E64-484C-9FFC-AB83136A4DF2}"/>
              </a:ext>
            </a:extLst>
          </p:cNvPr>
          <p:cNvSpPr>
            <a:spLocks noGrp="1"/>
          </p:cNvSpPr>
          <p:nvPr>
            <p:ph type="subTitle" idx="1"/>
          </p:nvPr>
        </p:nvSpPr>
        <p:spPr/>
        <p:txBody>
          <a:bodyPr/>
          <a:lstStyle/>
          <a:p>
            <a:r>
              <a:rPr kumimoji="1" lang="ja-JP" altLang="en-US">
                <a:latin typeface="+mn-ea"/>
                <a:ea typeface="+mn-ea"/>
              </a:rPr>
              <a:t>レポートイメージ</a:t>
            </a:r>
          </a:p>
        </p:txBody>
      </p:sp>
      <p:sp>
        <p:nvSpPr>
          <p:cNvPr id="2" name="スライド番号プレースホルダー 1">
            <a:extLst>
              <a:ext uri="{FF2B5EF4-FFF2-40B4-BE49-F238E27FC236}">
                <a16:creationId xmlns:a16="http://schemas.microsoft.com/office/drawing/2014/main" id="{6D138691-FDB2-F348-A05E-02B1E216ADF5}"/>
              </a:ext>
            </a:extLst>
          </p:cNvPr>
          <p:cNvSpPr>
            <a:spLocks noGrp="1"/>
          </p:cNvSpPr>
          <p:nvPr>
            <p:ph type="sldNum" sz="quarter" idx="4"/>
          </p:nvPr>
        </p:nvSpPr>
        <p:spPr/>
        <p:txBody>
          <a:bodyPr/>
          <a:lstStyle/>
          <a:p>
            <a:fld id="{199C360E-9B1E-0941-BE3A-98DDCF93F528}" type="slidenum">
              <a:rPr lang="en-US" smtClean="0"/>
              <a:t>7</a:t>
            </a:fld>
            <a:endParaRPr lang="en-US" dirty="0"/>
          </a:p>
        </p:txBody>
      </p:sp>
      <p:sp>
        <p:nvSpPr>
          <p:cNvPr id="8" name="正方形/長方形 7">
            <a:extLst>
              <a:ext uri="{FF2B5EF4-FFF2-40B4-BE49-F238E27FC236}">
                <a16:creationId xmlns:a16="http://schemas.microsoft.com/office/drawing/2014/main" id="{14342B56-447D-4540-B5D2-C9DC6BEDB127}"/>
              </a:ext>
            </a:extLst>
          </p:cNvPr>
          <p:cNvSpPr/>
          <p:nvPr/>
        </p:nvSpPr>
        <p:spPr>
          <a:xfrm>
            <a:off x="865713" y="1676000"/>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CD1F57-0F7C-8D41-B3C8-D150BADA2AC9}"/>
              </a:ext>
            </a:extLst>
          </p:cNvPr>
          <p:cNvSpPr txBox="1"/>
          <p:nvPr/>
        </p:nvSpPr>
        <p:spPr>
          <a:xfrm>
            <a:off x="1113722" y="1637900"/>
            <a:ext cx="2031325" cy="369332"/>
          </a:xfrm>
          <a:prstGeom prst="rect">
            <a:avLst/>
          </a:prstGeom>
          <a:noFill/>
        </p:spPr>
        <p:txBody>
          <a:bodyPr wrap="none" rtlCol="0">
            <a:spAutoFit/>
          </a:bodyPr>
          <a:lstStyle/>
          <a:p>
            <a:r>
              <a:rPr kumimoji="1" lang="ja-JP" altLang="en-US" sz="1800">
                <a:solidFill>
                  <a:srgbClr val="1279BA"/>
                </a:solidFill>
                <a:latin typeface="+mn-ea"/>
              </a:rPr>
              <a:t>レポートイメージ</a:t>
            </a:r>
          </a:p>
        </p:txBody>
      </p:sp>
      <p:sp>
        <p:nvSpPr>
          <p:cNvPr id="21" name="テキスト ボックス 20">
            <a:extLst>
              <a:ext uri="{FF2B5EF4-FFF2-40B4-BE49-F238E27FC236}">
                <a16:creationId xmlns:a16="http://schemas.microsoft.com/office/drawing/2014/main" id="{261B6CE1-F7E3-D932-5560-E4E941E55512}"/>
              </a:ext>
            </a:extLst>
          </p:cNvPr>
          <p:cNvSpPr txBox="1"/>
          <p:nvPr/>
        </p:nvSpPr>
        <p:spPr>
          <a:xfrm>
            <a:off x="806812" y="1023301"/>
            <a:ext cx="9885001" cy="584775"/>
          </a:xfrm>
          <a:prstGeom prst="rect">
            <a:avLst/>
          </a:prstGeom>
          <a:noFill/>
        </p:spPr>
        <p:txBody>
          <a:bodyPr wrap="square" rtlCol="0">
            <a:spAutoFit/>
          </a:bodyPr>
          <a:lstStyle/>
          <a:p>
            <a:r>
              <a:rPr kumimoji="1" lang="ja-JP" altLang="en-US" sz="1600">
                <a:solidFill>
                  <a:srgbClr val="1279BA"/>
                </a:solidFill>
                <a:latin typeface="+mn-ea"/>
              </a:rPr>
              <a:t>ご希望いただいた企業様には別途有償で、提携リサーチ会社に協力いただき、「広告到達率」、「好感度」、「利用経験・利用意向」を調査します</a:t>
            </a:r>
            <a:endParaRPr kumimoji="1" lang="en-US" altLang="ja-JP" sz="1200" dirty="0">
              <a:solidFill>
                <a:srgbClr val="1279BA"/>
              </a:solidFill>
              <a:latin typeface="+mn-ea"/>
            </a:endParaRPr>
          </a:p>
        </p:txBody>
      </p:sp>
      <p:sp>
        <p:nvSpPr>
          <p:cNvPr id="25" name="テキスト ボックス 24">
            <a:extLst>
              <a:ext uri="{FF2B5EF4-FFF2-40B4-BE49-F238E27FC236}">
                <a16:creationId xmlns:a16="http://schemas.microsoft.com/office/drawing/2014/main" id="{94173C1E-6908-A9D1-FCC5-39F202C86869}"/>
              </a:ext>
            </a:extLst>
          </p:cNvPr>
          <p:cNvSpPr txBox="1"/>
          <p:nvPr/>
        </p:nvSpPr>
        <p:spPr>
          <a:xfrm>
            <a:off x="803743" y="6313703"/>
            <a:ext cx="7147952" cy="1169551"/>
          </a:xfrm>
          <a:prstGeom prst="rect">
            <a:avLst/>
          </a:prstGeom>
          <a:noFill/>
        </p:spPr>
        <p:txBody>
          <a:bodyPr wrap="square" rtlCol="0">
            <a:spAutoFit/>
          </a:bodyPr>
          <a:lstStyle/>
          <a:p>
            <a:pPr marL="171450" indent="-171450">
              <a:buFont typeface="システムフォント（レギュラー）"/>
              <a:buChar char="※"/>
            </a:pPr>
            <a:r>
              <a:rPr kumimoji="1" lang="ja-JP" altLang="en-US" sz="1000">
                <a:solidFill>
                  <a:srgbClr val="1279BA"/>
                </a:solidFill>
                <a:latin typeface="+mn-ea"/>
              </a:rPr>
              <a:t>料金は手数料が含まれたグロス税別金額です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マーケティングリサーチの実施内容、調査項目、レポート内容は弊社で規定した内容のみのご提供となります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業務範囲は、調査実施</a:t>
            </a:r>
            <a:r>
              <a:rPr kumimoji="1" lang="en-US" altLang="ja-JP" sz="1000" dirty="0">
                <a:solidFill>
                  <a:srgbClr val="1279BA"/>
                </a:solidFill>
                <a:latin typeface="+mn-ea"/>
              </a:rPr>
              <a:t>〜</a:t>
            </a:r>
            <a:r>
              <a:rPr kumimoji="1" lang="ja-JP" altLang="en-US" sz="1000">
                <a:solidFill>
                  <a:srgbClr val="1279BA"/>
                </a:solidFill>
                <a:latin typeface="+mn-ea"/>
              </a:rPr>
              <a:t>集計・分析</a:t>
            </a:r>
            <a:r>
              <a:rPr kumimoji="1" lang="en-US" altLang="ja-JP" sz="1000" dirty="0">
                <a:solidFill>
                  <a:srgbClr val="1279BA"/>
                </a:solidFill>
                <a:latin typeface="+mn-ea"/>
              </a:rPr>
              <a:t>〜</a:t>
            </a:r>
            <a:r>
              <a:rPr kumimoji="1" lang="ja-JP" altLang="en-US" sz="1000">
                <a:solidFill>
                  <a:srgbClr val="1279BA"/>
                </a:solidFill>
                <a:latin typeface="+mn-ea"/>
              </a:rPr>
              <a:t>レポート納品となります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最終納品物は</a:t>
            </a:r>
            <a:r>
              <a:rPr kumimoji="1" lang="en-US" altLang="ja-JP" sz="1000" dirty="0">
                <a:solidFill>
                  <a:srgbClr val="1279BA"/>
                </a:solidFill>
                <a:latin typeface="+mn-ea"/>
              </a:rPr>
              <a:t>PPT</a:t>
            </a:r>
            <a:r>
              <a:rPr kumimoji="1" lang="ja-JP" altLang="en-US" sz="1000">
                <a:solidFill>
                  <a:srgbClr val="1279BA"/>
                </a:solidFill>
                <a:latin typeface="+mn-ea"/>
              </a:rPr>
              <a:t>レポート、</a:t>
            </a:r>
            <a:r>
              <a:rPr kumimoji="1" lang="en-US" altLang="ja-JP" sz="1000" dirty="0">
                <a:solidFill>
                  <a:srgbClr val="1279BA"/>
                </a:solidFill>
                <a:latin typeface="+mn-ea"/>
              </a:rPr>
              <a:t>Excel</a:t>
            </a:r>
            <a:r>
              <a:rPr kumimoji="1" lang="ja-JP" altLang="en-US" sz="1000">
                <a:solidFill>
                  <a:srgbClr val="1279BA"/>
                </a:solidFill>
                <a:latin typeface="+mn-ea"/>
              </a:rPr>
              <a:t>ベース集計表となり、ローデータのご提供はいたしません</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ウェイトバック集計は不可となります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詳細は営業担当者までお問い合わせください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実施を希望される場合は、事前に営業担当者まで、お問い合わせください</a:t>
            </a:r>
            <a:endParaRPr kumimoji="1" lang="en-US" altLang="ja-JP" sz="1000" dirty="0">
              <a:solidFill>
                <a:srgbClr val="1279BA"/>
              </a:solidFill>
              <a:latin typeface="+mn-ea"/>
            </a:endParaRPr>
          </a:p>
        </p:txBody>
      </p:sp>
      <p:pic>
        <p:nvPicPr>
          <p:cNvPr id="27" name="図 26" descr="テーブル&#10;&#10;自動的に生成された説明">
            <a:extLst>
              <a:ext uri="{FF2B5EF4-FFF2-40B4-BE49-F238E27FC236}">
                <a16:creationId xmlns:a16="http://schemas.microsoft.com/office/drawing/2014/main" id="{A6CF256C-320A-4C09-396E-6952E99DEA7A}"/>
              </a:ext>
            </a:extLst>
          </p:cNvPr>
          <p:cNvPicPr>
            <a:picLocks noChangeAspect="1"/>
          </p:cNvPicPr>
          <p:nvPr/>
        </p:nvPicPr>
        <p:blipFill>
          <a:blip r:embed="rId2"/>
          <a:stretch>
            <a:fillRect/>
          </a:stretch>
        </p:blipFill>
        <p:spPr>
          <a:xfrm>
            <a:off x="2844976" y="2198428"/>
            <a:ext cx="5001859" cy="3172822"/>
          </a:xfrm>
          <a:prstGeom prst="rect">
            <a:avLst/>
          </a:prstGeom>
          <a:ln>
            <a:solidFill>
              <a:schemeClr val="bg1">
                <a:lumMod val="50000"/>
              </a:schemeClr>
            </a:solidFill>
          </a:ln>
        </p:spPr>
      </p:pic>
      <p:sp>
        <p:nvSpPr>
          <p:cNvPr id="28" name="正方形/長方形 27">
            <a:extLst>
              <a:ext uri="{FF2B5EF4-FFF2-40B4-BE49-F238E27FC236}">
                <a16:creationId xmlns:a16="http://schemas.microsoft.com/office/drawing/2014/main" id="{BBB7058A-167F-FAF0-B20D-A6C0C295B59F}"/>
              </a:ext>
            </a:extLst>
          </p:cNvPr>
          <p:cNvSpPr/>
          <p:nvPr/>
        </p:nvSpPr>
        <p:spPr>
          <a:xfrm>
            <a:off x="865713" y="554916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41BE937-107C-EA1A-B526-52F82ADCC78B}"/>
              </a:ext>
            </a:extLst>
          </p:cNvPr>
          <p:cNvSpPr txBox="1"/>
          <p:nvPr/>
        </p:nvSpPr>
        <p:spPr>
          <a:xfrm>
            <a:off x="1113722" y="5511064"/>
            <a:ext cx="646331" cy="369332"/>
          </a:xfrm>
          <a:prstGeom prst="rect">
            <a:avLst/>
          </a:prstGeom>
          <a:noFill/>
        </p:spPr>
        <p:txBody>
          <a:bodyPr wrap="none" rtlCol="0">
            <a:spAutoFit/>
          </a:bodyPr>
          <a:lstStyle/>
          <a:p>
            <a:r>
              <a:rPr kumimoji="1" lang="ja-JP" altLang="en-US" sz="1800">
                <a:solidFill>
                  <a:srgbClr val="1279BA"/>
                </a:solidFill>
                <a:latin typeface="+mn-ea"/>
              </a:rPr>
              <a:t>料金</a:t>
            </a:r>
          </a:p>
        </p:txBody>
      </p:sp>
      <p:sp>
        <p:nvSpPr>
          <p:cNvPr id="30" name="テキスト ボックス 29">
            <a:extLst>
              <a:ext uri="{FF2B5EF4-FFF2-40B4-BE49-F238E27FC236}">
                <a16:creationId xmlns:a16="http://schemas.microsoft.com/office/drawing/2014/main" id="{82082664-B1F6-401B-9456-3E3DEF943755}"/>
              </a:ext>
            </a:extLst>
          </p:cNvPr>
          <p:cNvSpPr txBox="1"/>
          <p:nvPr/>
        </p:nvSpPr>
        <p:spPr>
          <a:xfrm>
            <a:off x="4377719" y="5731224"/>
            <a:ext cx="2435457" cy="369332"/>
          </a:xfrm>
          <a:prstGeom prst="rect">
            <a:avLst/>
          </a:prstGeom>
          <a:noFill/>
        </p:spPr>
        <p:txBody>
          <a:bodyPr wrap="square" rtlCol="0">
            <a:spAutoFit/>
          </a:bodyPr>
          <a:lstStyle/>
          <a:p>
            <a:r>
              <a:rPr kumimoji="1" lang="en-US" altLang="ja-JP" sz="1800" dirty="0">
                <a:solidFill>
                  <a:srgbClr val="1279BA"/>
                </a:solidFill>
                <a:latin typeface="+mn-ea"/>
              </a:rPr>
              <a:t>50</a:t>
            </a:r>
            <a:r>
              <a:rPr kumimoji="1" lang="ja-JP" altLang="en-US" sz="1800">
                <a:solidFill>
                  <a:srgbClr val="1279BA"/>
                </a:solidFill>
                <a:latin typeface="+mn-ea"/>
              </a:rPr>
              <a:t>万円</a:t>
            </a:r>
            <a:r>
              <a:rPr kumimoji="1" lang="ja-JP" altLang="en-US" sz="1200">
                <a:solidFill>
                  <a:srgbClr val="1279BA"/>
                </a:solidFill>
                <a:latin typeface="+mn-ea"/>
              </a:rPr>
              <a:t>（税別）</a:t>
            </a:r>
          </a:p>
        </p:txBody>
      </p:sp>
    </p:spTree>
    <p:extLst>
      <p:ext uri="{BB962C8B-B14F-4D97-AF65-F5344CB8AC3E}">
        <p14:creationId xmlns:p14="http://schemas.microsoft.com/office/powerpoint/2010/main" val="70777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DAA3C23-8FC1-4E40-AF5F-C7E0EE668592}"/>
              </a:ext>
            </a:extLst>
          </p:cNvPr>
          <p:cNvSpPr>
            <a:spLocks noGrp="1"/>
          </p:cNvSpPr>
          <p:nvPr>
            <p:ph type="title"/>
          </p:nvPr>
        </p:nvSpPr>
        <p:spPr/>
        <p:txBody>
          <a:bodyPr/>
          <a:lstStyle/>
          <a:p>
            <a:r>
              <a:rPr kumimoji="1" lang="en-US" altLang="ja-JP" dirty="0"/>
              <a:t>REGULATION</a:t>
            </a:r>
            <a:endParaRPr kumimoji="1" lang="ja-JP" altLang="en-US"/>
          </a:p>
        </p:txBody>
      </p:sp>
      <p:sp>
        <p:nvSpPr>
          <p:cNvPr id="4" name="字幕 3">
            <a:extLst>
              <a:ext uri="{FF2B5EF4-FFF2-40B4-BE49-F238E27FC236}">
                <a16:creationId xmlns:a16="http://schemas.microsoft.com/office/drawing/2014/main" id="{809AA098-FED2-C94E-9722-32945B1B4C5B}"/>
              </a:ext>
            </a:extLst>
          </p:cNvPr>
          <p:cNvSpPr>
            <a:spLocks noGrp="1"/>
          </p:cNvSpPr>
          <p:nvPr>
            <p:ph type="subTitle" idx="1"/>
          </p:nvPr>
        </p:nvSpPr>
        <p:spPr/>
        <p:txBody>
          <a:bodyPr/>
          <a:lstStyle/>
          <a:p>
            <a:r>
              <a:rPr kumimoji="1" lang="ja-JP" altLang="en-US">
                <a:latin typeface="+mn-ea"/>
                <a:ea typeface="+mn-ea"/>
              </a:rPr>
              <a:t>入稿規定</a:t>
            </a:r>
          </a:p>
        </p:txBody>
      </p:sp>
      <p:sp>
        <p:nvSpPr>
          <p:cNvPr id="2" name="スライド番号プレースホルダー 1">
            <a:extLst>
              <a:ext uri="{FF2B5EF4-FFF2-40B4-BE49-F238E27FC236}">
                <a16:creationId xmlns:a16="http://schemas.microsoft.com/office/drawing/2014/main" id="{BFFBA67E-E959-E841-8953-1E408045F47A}"/>
              </a:ext>
            </a:extLst>
          </p:cNvPr>
          <p:cNvSpPr>
            <a:spLocks noGrp="1"/>
          </p:cNvSpPr>
          <p:nvPr>
            <p:ph type="sldNum" sz="quarter" idx="4"/>
          </p:nvPr>
        </p:nvSpPr>
        <p:spPr/>
        <p:txBody>
          <a:bodyPr/>
          <a:lstStyle/>
          <a:p>
            <a:fld id="{199C360E-9B1E-0941-BE3A-98DDCF93F528}" type="slidenum">
              <a:rPr lang="en-US" smtClean="0"/>
              <a:t>8</a:t>
            </a:fld>
            <a:endParaRPr lang="en-US" dirty="0"/>
          </a:p>
        </p:txBody>
      </p:sp>
      <p:sp>
        <p:nvSpPr>
          <p:cNvPr id="8" name="正方形/長方形 7">
            <a:extLst>
              <a:ext uri="{FF2B5EF4-FFF2-40B4-BE49-F238E27FC236}">
                <a16:creationId xmlns:a16="http://schemas.microsoft.com/office/drawing/2014/main" id="{3FBEDC61-A676-4F4A-BCE7-CE1372E8A52C}"/>
              </a:ext>
            </a:extLst>
          </p:cNvPr>
          <p:cNvSpPr/>
          <p:nvPr/>
        </p:nvSpPr>
        <p:spPr>
          <a:xfrm>
            <a:off x="865713" y="179340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BDE178-A558-464B-B463-CA0A71ACE797}"/>
              </a:ext>
            </a:extLst>
          </p:cNvPr>
          <p:cNvSpPr txBox="1"/>
          <p:nvPr/>
        </p:nvSpPr>
        <p:spPr>
          <a:xfrm>
            <a:off x="1113722" y="1755304"/>
            <a:ext cx="1569660" cy="369332"/>
          </a:xfrm>
          <a:prstGeom prst="rect">
            <a:avLst/>
          </a:prstGeom>
          <a:noFill/>
        </p:spPr>
        <p:txBody>
          <a:bodyPr wrap="none" rtlCol="0">
            <a:spAutoFit/>
          </a:bodyPr>
          <a:lstStyle/>
          <a:p>
            <a:r>
              <a:rPr kumimoji="1" lang="ja-JP" altLang="en-US" sz="1800">
                <a:solidFill>
                  <a:srgbClr val="1279BA"/>
                </a:solidFill>
                <a:latin typeface="+mn-ea"/>
              </a:rPr>
              <a:t>掲出イメージ</a:t>
            </a:r>
          </a:p>
        </p:txBody>
      </p:sp>
      <p:graphicFrame>
        <p:nvGraphicFramePr>
          <p:cNvPr id="5" name="表 10">
            <a:extLst>
              <a:ext uri="{FF2B5EF4-FFF2-40B4-BE49-F238E27FC236}">
                <a16:creationId xmlns:a16="http://schemas.microsoft.com/office/drawing/2014/main" id="{24E72C30-67C2-F44F-B356-EFF47D913B98}"/>
              </a:ext>
            </a:extLst>
          </p:cNvPr>
          <p:cNvGraphicFramePr>
            <a:graphicFrameLocks noGrp="1"/>
          </p:cNvGraphicFramePr>
          <p:nvPr>
            <p:extLst>
              <p:ext uri="{D42A27DB-BD31-4B8C-83A1-F6EECF244321}">
                <p14:modId xmlns:p14="http://schemas.microsoft.com/office/powerpoint/2010/main" val="1990027129"/>
              </p:ext>
            </p:extLst>
          </p:nvPr>
        </p:nvGraphicFramePr>
        <p:xfrm>
          <a:off x="790677" y="2329655"/>
          <a:ext cx="9316578" cy="4580619"/>
        </p:xfrm>
        <a:graphic>
          <a:graphicData uri="http://schemas.openxmlformats.org/drawingml/2006/table">
            <a:tbl>
              <a:tblPr firstRow="1" bandRow="1">
                <a:tableStyleId>{5C22544A-7EE6-4342-B048-85BDC9FD1C3A}</a:tableStyleId>
              </a:tblPr>
              <a:tblGrid>
                <a:gridCol w="888331">
                  <a:extLst>
                    <a:ext uri="{9D8B030D-6E8A-4147-A177-3AD203B41FA5}">
                      <a16:colId xmlns:a16="http://schemas.microsoft.com/office/drawing/2014/main" val="1055802213"/>
                    </a:ext>
                  </a:extLst>
                </a:gridCol>
                <a:gridCol w="4043366">
                  <a:extLst>
                    <a:ext uri="{9D8B030D-6E8A-4147-A177-3AD203B41FA5}">
                      <a16:colId xmlns:a16="http://schemas.microsoft.com/office/drawing/2014/main" val="485718928"/>
                    </a:ext>
                  </a:extLst>
                </a:gridCol>
                <a:gridCol w="4384881">
                  <a:extLst>
                    <a:ext uri="{9D8B030D-6E8A-4147-A177-3AD203B41FA5}">
                      <a16:colId xmlns:a16="http://schemas.microsoft.com/office/drawing/2014/main" val="3907971030"/>
                    </a:ext>
                  </a:extLst>
                </a:gridCol>
              </a:tblGrid>
              <a:tr h="401079">
                <a:tc>
                  <a:txBody>
                    <a:bodyPr/>
                    <a:lstStyle/>
                    <a:p>
                      <a:pPr algn="ctr"/>
                      <a:endParaRPr kumimoji="1" lang="ja-JP" altLang="en-US">
                        <a:latin typeface="+mn-ea"/>
                        <a:ea typeface="+mn-ea"/>
                      </a:endParaRPr>
                    </a:p>
                  </a:txBody>
                  <a:tcPr>
                    <a:lnL w="12700" cmpd="sng">
                      <a:noFill/>
                    </a:lnL>
                    <a:lnR w="12700" cap="flat" cmpd="sng" algn="ctr">
                      <a:solidFill>
                        <a:srgbClr val="357ABA"/>
                      </a:solidFill>
                      <a:prstDash val="solid"/>
                      <a:round/>
                      <a:headEnd type="none" w="med" len="med"/>
                      <a:tailEnd type="none" w="med" len="med"/>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rgbClr val="357ABA"/>
                          </a:solidFill>
                          <a:latin typeface="+mn-ea"/>
                          <a:ea typeface="+mn-ea"/>
                        </a:rPr>
                        <a:t>JPN TAXI</a:t>
                      </a:r>
                      <a:endParaRPr kumimoji="1" lang="ja-JP" altLang="en-US" sz="1200" b="0">
                        <a:solidFill>
                          <a:srgbClr val="357ABA"/>
                        </a:solidFill>
                        <a:latin typeface="+mn-ea"/>
                        <a:ea typeface="+mn-ea"/>
                      </a:endParaRPr>
                    </a:p>
                  </a:txBody>
                  <a:tcPr anchor="ct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CCE4EE"/>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lnSpc>
                          <a:spcPct val="100000"/>
                        </a:lnSpc>
                      </a:pPr>
                      <a:r>
                        <a:rPr kumimoji="1" lang="ja-JP" altLang="en-US" sz="1200" b="0">
                          <a:solidFill>
                            <a:srgbClr val="357ABA"/>
                          </a:solidFill>
                          <a:latin typeface="+mn-ea"/>
                          <a:ea typeface="+mn-ea"/>
                        </a:rPr>
                        <a:t>セダンタイプ</a:t>
                      </a:r>
                    </a:p>
                  </a:txBody>
                  <a:tcPr anchor="ctr">
                    <a:lnL w="12700" cap="flat" cmpd="sng" algn="ctr">
                      <a:solidFill>
                        <a:srgbClr val="357ABA"/>
                      </a:solidFill>
                      <a:prstDash val="solid"/>
                      <a:round/>
                      <a:headEnd type="none" w="med" len="med"/>
                      <a:tailEnd type="none" w="med" len="med"/>
                    </a:lnL>
                    <a:lnR w="12700" cmpd="sng">
                      <a:noFill/>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extLst>
                  <a:ext uri="{0D108BD9-81ED-4DB2-BD59-A6C34878D82A}">
                    <a16:rowId xmlns:a16="http://schemas.microsoft.com/office/drawing/2014/main" val="1309630008"/>
                  </a:ext>
                </a:extLst>
              </a:tr>
              <a:tr h="2089770">
                <a:tc>
                  <a:txBody>
                    <a:bodyPr/>
                    <a:lstStyle/>
                    <a:p>
                      <a:pPr algn="ctr"/>
                      <a:r>
                        <a:rPr kumimoji="1" lang="ja-JP" altLang="en-US" sz="1200">
                          <a:solidFill>
                            <a:srgbClr val="357ABA"/>
                          </a:solidFill>
                          <a:latin typeface="+mn-ea"/>
                          <a:ea typeface="+mn-ea"/>
                        </a:rPr>
                        <a:t>助手席側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973538"/>
                  </a:ext>
                </a:extLst>
              </a:tr>
              <a:tr h="2089770">
                <a:tc>
                  <a:txBody>
                    <a:bodyPr/>
                    <a:lstStyle/>
                    <a:p>
                      <a:pPr algn="ctr"/>
                      <a:r>
                        <a:rPr kumimoji="1" lang="ja-JP" altLang="en-US" sz="1200">
                          <a:solidFill>
                            <a:srgbClr val="357ABA"/>
                          </a:solidFill>
                          <a:latin typeface="+mn-ea"/>
                          <a:ea typeface="+mn-ea"/>
                        </a:rPr>
                        <a:t>運転席側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171657"/>
                  </a:ext>
                </a:extLst>
              </a:tr>
            </a:tbl>
          </a:graphicData>
        </a:graphic>
      </p:graphicFrame>
      <p:sp>
        <p:nvSpPr>
          <p:cNvPr id="21" name="テキスト ボックス 20">
            <a:extLst>
              <a:ext uri="{FF2B5EF4-FFF2-40B4-BE49-F238E27FC236}">
                <a16:creationId xmlns:a16="http://schemas.microsoft.com/office/drawing/2014/main" id="{34B6036B-FD7F-3F47-908F-8E088A69885B}"/>
              </a:ext>
            </a:extLst>
          </p:cNvPr>
          <p:cNvSpPr txBox="1"/>
          <p:nvPr/>
        </p:nvSpPr>
        <p:spPr>
          <a:xfrm>
            <a:off x="806812" y="1020707"/>
            <a:ext cx="7350089" cy="954107"/>
          </a:xfrm>
          <a:prstGeom prst="rect">
            <a:avLst/>
          </a:prstGeom>
          <a:noFill/>
        </p:spPr>
        <p:txBody>
          <a:bodyPr wrap="none" rtlCol="0">
            <a:spAutoFit/>
          </a:bodyPr>
          <a:lstStyle/>
          <a:p>
            <a:r>
              <a:rPr kumimoji="1" lang="ja-JP" altLang="en-US" sz="1600">
                <a:solidFill>
                  <a:srgbClr val="1279BA"/>
                </a:solidFill>
                <a:latin typeface="+mn-ea"/>
              </a:rPr>
              <a:t>テンプレートを使用し、</a:t>
            </a:r>
            <a:r>
              <a:rPr kumimoji="1" lang="en-GB" altLang="ja-JP" sz="1600" dirty="0">
                <a:solidFill>
                  <a:srgbClr val="1279BA"/>
                </a:solidFill>
                <a:latin typeface="+mn-ea"/>
              </a:rPr>
              <a:t>ai</a:t>
            </a:r>
            <a:r>
              <a:rPr kumimoji="1" lang="ja-JP" altLang="en-US" sz="1600">
                <a:solidFill>
                  <a:srgbClr val="1279BA"/>
                </a:solidFill>
                <a:latin typeface="+mn-ea"/>
              </a:rPr>
              <a:t>と</a:t>
            </a:r>
            <a:r>
              <a:rPr kumimoji="1" lang="en-GB" altLang="ja-JP" sz="1600" dirty="0">
                <a:solidFill>
                  <a:srgbClr val="1279BA"/>
                </a:solidFill>
                <a:latin typeface="+mn-ea"/>
              </a:rPr>
              <a:t>pdf</a:t>
            </a:r>
            <a:r>
              <a:rPr kumimoji="1" lang="ja-JP" altLang="en-US" sz="1600">
                <a:solidFill>
                  <a:srgbClr val="1279BA"/>
                </a:solidFill>
                <a:latin typeface="+mn-ea"/>
              </a:rPr>
              <a:t>の形式でご入稿ください</a:t>
            </a:r>
            <a:endParaRPr kumimoji="1" lang="en-US" altLang="ja-JP" sz="16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車種によって入稿規定が異なるため</a:t>
            </a:r>
            <a:r>
              <a:rPr kumimoji="1" lang="en-GB" altLang="ja-JP" sz="1000" dirty="0">
                <a:solidFill>
                  <a:srgbClr val="1279BA"/>
                </a:solidFill>
                <a:latin typeface="+mn-ea"/>
              </a:rPr>
              <a:t>JPN TAXI</a:t>
            </a:r>
            <a:r>
              <a:rPr kumimoji="1" lang="ja-JP" altLang="en-US" sz="1000">
                <a:solidFill>
                  <a:srgbClr val="1279BA"/>
                </a:solidFill>
                <a:latin typeface="+mn-ea"/>
              </a:rPr>
              <a:t>、セダンタイプそれぞれのテンプレートでの入稿が必要です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色合わせの精度を高めるために入稿時に</a:t>
            </a:r>
            <a:r>
              <a:rPr kumimoji="1" lang="en-US" altLang="ja-JP" sz="1000" dirty="0">
                <a:solidFill>
                  <a:srgbClr val="1279BA"/>
                </a:solidFill>
                <a:latin typeface="+mn-ea"/>
              </a:rPr>
              <a:t>PANTONE</a:t>
            </a:r>
            <a:r>
              <a:rPr kumimoji="1" lang="ja-JP" altLang="en-US" sz="1000">
                <a:solidFill>
                  <a:srgbClr val="1279BA"/>
                </a:solidFill>
                <a:latin typeface="+mn-ea"/>
              </a:rPr>
              <a:t>や</a:t>
            </a:r>
            <a:r>
              <a:rPr kumimoji="1" lang="en-US" altLang="ja-JP" sz="1000" dirty="0">
                <a:solidFill>
                  <a:srgbClr val="1279BA"/>
                </a:solidFill>
                <a:latin typeface="+mn-ea"/>
              </a:rPr>
              <a:t>DIC</a:t>
            </a:r>
            <a:r>
              <a:rPr kumimoji="1" lang="ja-JP" altLang="en-US" sz="1000">
                <a:solidFill>
                  <a:srgbClr val="1279BA"/>
                </a:solidFill>
                <a:latin typeface="+mn-ea"/>
              </a:rPr>
              <a:t>による色指定をいただくか、実際の色サンプルをご共有ください</a:t>
            </a:r>
            <a:endParaRPr kumimoji="1" lang="en-US" altLang="ja-JP" sz="1000" dirty="0">
              <a:solidFill>
                <a:srgbClr val="1279BA"/>
              </a:solidFill>
              <a:latin typeface="+mn-ea"/>
            </a:endParaRPr>
          </a:p>
          <a:p>
            <a:pPr marL="171450" indent="-171450">
              <a:buFont typeface="システムフォント（レギュラー）"/>
              <a:buChar char="※"/>
            </a:pPr>
            <a:endParaRPr kumimoji="1" lang="en-US" altLang="ja-JP" sz="1000" dirty="0">
              <a:solidFill>
                <a:srgbClr val="1279BA"/>
              </a:solidFill>
              <a:latin typeface="+mn-ea"/>
            </a:endParaRPr>
          </a:p>
          <a:p>
            <a:endParaRPr kumimoji="1" lang="ja-JP" altLang="en-US" sz="1000">
              <a:solidFill>
                <a:srgbClr val="1279BA"/>
              </a:solidFill>
              <a:latin typeface="+mn-ea"/>
            </a:endParaRPr>
          </a:p>
        </p:txBody>
      </p:sp>
      <p:pic>
        <p:nvPicPr>
          <p:cNvPr id="7" name="図 6" descr="シルバーの車&#10;&#10;中程度の精度で自動的に生成された説明">
            <a:extLst>
              <a:ext uri="{FF2B5EF4-FFF2-40B4-BE49-F238E27FC236}">
                <a16:creationId xmlns:a16="http://schemas.microsoft.com/office/drawing/2014/main" id="{7E4884D1-65FD-65BD-C8F3-CEE7E6F797D9}"/>
              </a:ext>
            </a:extLst>
          </p:cNvPr>
          <p:cNvPicPr>
            <a:picLocks noChangeAspect="1"/>
          </p:cNvPicPr>
          <p:nvPr/>
        </p:nvPicPr>
        <p:blipFill rotWithShape="1">
          <a:blip r:embed="rId2"/>
          <a:srcRect b="54683"/>
          <a:stretch/>
        </p:blipFill>
        <p:spPr>
          <a:xfrm>
            <a:off x="1901998" y="2857263"/>
            <a:ext cx="3638582" cy="1676497"/>
          </a:xfrm>
          <a:prstGeom prst="rect">
            <a:avLst/>
          </a:prstGeom>
        </p:spPr>
      </p:pic>
      <p:pic>
        <p:nvPicPr>
          <p:cNvPr id="15" name="図 14" descr="車 が含まれている画像&#10;&#10;自動的に生成された説明">
            <a:extLst>
              <a:ext uri="{FF2B5EF4-FFF2-40B4-BE49-F238E27FC236}">
                <a16:creationId xmlns:a16="http://schemas.microsoft.com/office/drawing/2014/main" id="{0A73D4C7-E9C3-C567-AC3B-C0B79109C6CD}"/>
              </a:ext>
            </a:extLst>
          </p:cNvPr>
          <p:cNvPicPr>
            <a:picLocks noChangeAspect="1"/>
          </p:cNvPicPr>
          <p:nvPr/>
        </p:nvPicPr>
        <p:blipFill rotWithShape="1">
          <a:blip r:embed="rId3"/>
          <a:srcRect b="53429"/>
          <a:stretch/>
        </p:blipFill>
        <p:spPr>
          <a:xfrm>
            <a:off x="5831322" y="2859448"/>
            <a:ext cx="4275933" cy="1674312"/>
          </a:xfrm>
          <a:prstGeom prst="rect">
            <a:avLst/>
          </a:prstGeom>
        </p:spPr>
      </p:pic>
      <p:pic>
        <p:nvPicPr>
          <p:cNvPr id="16" name="図 15" descr="車 が含まれている画像&#10;&#10;自動的に生成された説明">
            <a:extLst>
              <a:ext uri="{FF2B5EF4-FFF2-40B4-BE49-F238E27FC236}">
                <a16:creationId xmlns:a16="http://schemas.microsoft.com/office/drawing/2014/main" id="{A566DCCA-3BA9-9284-6155-857278D7D122}"/>
              </a:ext>
            </a:extLst>
          </p:cNvPr>
          <p:cNvPicPr>
            <a:picLocks noChangeAspect="1"/>
          </p:cNvPicPr>
          <p:nvPr/>
        </p:nvPicPr>
        <p:blipFill rotWithShape="1">
          <a:blip r:embed="rId3"/>
          <a:srcRect t="52761"/>
          <a:stretch/>
        </p:blipFill>
        <p:spPr>
          <a:xfrm>
            <a:off x="5844380" y="4856733"/>
            <a:ext cx="4275933" cy="1698331"/>
          </a:xfrm>
          <a:prstGeom prst="rect">
            <a:avLst/>
          </a:prstGeom>
        </p:spPr>
      </p:pic>
      <p:pic>
        <p:nvPicPr>
          <p:cNvPr id="17" name="図 16" descr="シルバーの車&#10;&#10;中程度の精度で自動的に生成された説明">
            <a:extLst>
              <a:ext uri="{FF2B5EF4-FFF2-40B4-BE49-F238E27FC236}">
                <a16:creationId xmlns:a16="http://schemas.microsoft.com/office/drawing/2014/main" id="{403EF0D1-2B35-DFA6-A091-F34DF605BB46}"/>
              </a:ext>
            </a:extLst>
          </p:cNvPr>
          <p:cNvPicPr>
            <a:picLocks noChangeAspect="1"/>
          </p:cNvPicPr>
          <p:nvPr/>
        </p:nvPicPr>
        <p:blipFill rotWithShape="1">
          <a:blip r:embed="rId2"/>
          <a:srcRect t="52242"/>
          <a:stretch/>
        </p:blipFill>
        <p:spPr>
          <a:xfrm>
            <a:off x="1898552" y="4856733"/>
            <a:ext cx="3638582" cy="1766785"/>
          </a:xfrm>
          <a:prstGeom prst="rect">
            <a:avLst/>
          </a:prstGeom>
        </p:spPr>
      </p:pic>
      <p:pic>
        <p:nvPicPr>
          <p:cNvPr id="13" name="図 12" descr="屋内, 座る, 写真, ブラシ が含まれている画像&#10;&#10;自動的に生成された説明">
            <a:extLst>
              <a:ext uri="{FF2B5EF4-FFF2-40B4-BE49-F238E27FC236}">
                <a16:creationId xmlns:a16="http://schemas.microsoft.com/office/drawing/2014/main" id="{6F683B19-44F1-044E-8661-43FF181F4531}"/>
              </a:ext>
            </a:extLst>
          </p:cNvPr>
          <p:cNvPicPr>
            <a:picLocks noChangeAspect="1"/>
          </p:cNvPicPr>
          <p:nvPr/>
        </p:nvPicPr>
        <p:blipFill>
          <a:blip r:embed="rId4"/>
          <a:stretch>
            <a:fillRect/>
          </a:stretch>
        </p:blipFill>
        <p:spPr>
          <a:xfrm>
            <a:off x="1751068" y="6442604"/>
            <a:ext cx="579966" cy="451922"/>
          </a:xfrm>
          <a:prstGeom prst="rect">
            <a:avLst/>
          </a:prstGeom>
        </p:spPr>
      </p:pic>
      <p:sp>
        <p:nvSpPr>
          <p:cNvPr id="14" name="テキスト ボックス 13">
            <a:extLst>
              <a:ext uri="{FF2B5EF4-FFF2-40B4-BE49-F238E27FC236}">
                <a16:creationId xmlns:a16="http://schemas.microsoft.com/office/drawing/2014/main" id="{6B314472-8DEC-694F-8713-04DE6D4B1B53}"/>
              </a:ext>
            </a:extLst>
          </p:cNvPr>
          <p:cNvSpPr txBox="1"/>
          <p:nvPr/>
        </p:nvSpPr>
        <p:spPr>
          <a:xfrm>
            <a:off x="2328192" y="6461725"/>
            <a:ext cx="2823911" cy="461665"/>
          </a:xfrm>
          <a:prstGeom prst="rect">
            <a:avLst/>
          </a:prstGeom>
          <a:noFill/>
        </p:spPr>
        <p:txBody>
          <a:bodyPr wrap="square" rtlCol="0">
            <a:spAutoFit/>
          </a:bodyPr>
          <a:lstStyle/>
          <a:p>
            <a:r>
              <a:rPr kumimoji="1" lang="ja-JP" altLang="en-US" sz="800">
                <a:solidFill>
                  <a:srgbClr val="1279BA"/>
                </a:solidFill>
                <a:latin typeface="+mn-ea"/>
              </a:rPr>
              <a:t>車体ドアの</a:t>
            </a:r>
            <a:r>
              <a:rPr kumimoji="1" lang="en-US" altLang="ja-JP" sz="800" dirty="0">
                <a:solidFill>
                  <a:srgbClr val="1279BA"/>
                </a:solidFill>
                <a:latin typeface="+mn-ea"/>
              </a:rPr>
              <a:t>HYBRID</a:t>
            </a:r>
            <a:r>
              <a:rPr kumimoji="1" lang="ja-JP" altLang="en-US" sz="800">
                <a:solidFill>
                  <a:srgbClr val="1279BA"/>
                </a:solidFill>
                <a:latin typeface="+mn-ea"/>
              </a:rPr>
              <a:t>のマークの上からラッピングシートをかぶせて貼り付けます</a:t>
            </a:r>
            <a:endParaRPr kumimoji="1" lang="en-US" altLang="ja-JP" sz="800" dirty="0">
              <a:solidFill>
                <a:srgbClr val="1279BA"/>
              </a:solidFill>
              <a:latin typeface="+mn-ea"/>
            </a:endParaRPr>
          </a:p>
          <a:p>
            <a:r>
              <a:rPr kumimoji="1" lang="en-US" altLang="ja-JP" sz="800" dirty="0">
                <a:solidFill>
                  <a:srgbClr val="1279BA"/>
                </a:solidFill>
                <a:latin typeface="+mn-ea"/>
              </a:rPr>
              <a:t>※HYBRID</a:t>
            </a:r>
            <a:r>
              <a:rPr kumimoji="1" lang="ja-JP" altLang="en-US" sz="800">
                <a:solidFill>
                  <a:srgbClr val="1279BA"/>
                </a:solidFill>
                <a:latin typeface="+mn-ea"/>
              </a:rPr>
              <a:t>マークが無い車体の場合もあります</a:t>
            </a:r>
          </a:p>
        </p:txBody>
      </p:sp>
    </p:spTree>
    <p:extLst>
      <p:ext uri="{BB962C8B-B14F-4D97-AF65-F5344CB8AC3E}">
        <p14:creationId xmlns:p14="http://schemas.microsoft.com/office/powerpoint/2010/main" val="248584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2B5139A-B53E-3638-AC62-607E03F64C08}"/>
              </a:ext>
            </a:extLst>
          </p:cNvPr>
          <p:cNvGrpSpPr/>
          <p:nvPr/>
        </p:nvGrpSpPr>
        <p:grpSpPr>
          <a:xfrm>
            <a:off x="1452323" y="1622708"/>
            <a:ext cx="6667285" cy="4399491"/>
            <a:chOff x="1452323" y="1622708"/>
            <a:chExt cx="6667285" cy="4399491"/>
          </a:xfrm>
        </p:grpSpPr>
        <p:cxnSp>
          <p:nvCxnSpPr>
            <p:cNvPr id="74" name="カギ線コネクタ 73">
              <a:extLst>
                <a:ext uri="{FF2B5EF4-FFF2-40B4-BE49-F238E27FC236}">
                  <a16:creationId xmlns:a16="http://schemas.microsoft.com/office/drawing/2014/main" id="{A93E2E76-BDD6-4CDE-D026-C7B288B43CE1}"/>
                </a:ext>
              </a:extLst>
            </p:cNvPr>
            <p:cNvCxnSpPr>
              <a:cxnSpLocks/>
            </p:cNvCxnSpPr>
            <p:nvPr/>
          </p:nvCxnSpPr>
          <p:spPr>
            <a:xfrm rot="10800000" flipV="1">
              <a:off x="1452323" y="3826199"/>
              <a:ext cx="648000" cy="2196000"/>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CDD7E032-7935-A4BA-0ADA-0F3080874E82}"/>
                </a:ext>
              </a:extLst>
            </p:cNvPr>
            <p:cNvCxnSpPr/>
            <p:nvPr/>
          </p:nvCxnSpPr>
          <p:spPr>
            <a:xfrm>
              <a:off x="1780990" y="1624666"/>
              <a:ext cx="4140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3425E33-6343-D483-DF8C-A9FCBC7A628F}"/>
                </a:ext>
              </a:extLst>
            </p:cNvPr>
            <p:cNvCxnSpPr/>
            <p:nvPr/>
          </p:nvCxnSpPr>
          <p:spPr>
            <a:xfrm>
              <a:off x="2935608" y="6012888"/>
              <a:ext cx="5184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B28AE97C-E35C-4B34-8275-8D9F5976FFD6}"/>
                </a:ext>
              </a:extLst>
            </p:cNvPr>
            <p:cNvCxnSpPr>
              <a:cxnSpLocks/>
            </p:cNvCxnSpPr>
            <p:nvPr/>
          </p:nvCxnSpPr>
          <p:spPr>
            <a:xfrm rot="10800000">
              <a:off x="1462499" y="5938335"/>
              <a:ext cx="1681211" cy="83518"/>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57" name="カギ線コネクタ 56">
              <a:extLst>
                <a:ext uri="{FF2B5EF4-FFF2-40B4-BE49-F238E27FC236}">
                  <a16:creationId xmlns:a16="http://schemas.microsoft.com/office/drawing/2014/main" id="{1D932F02-3A53-2A44-5B9A-74B4FF56AE44}"/>
                </a:ext>
              </a:extLst>
            </p:cNvPr>
            <p:cNvCxnSpPr>
              <a:cxnSpLocks/>
            </p:cNvCxnSpPr>
            <p:nvPr/>
          </p:nvCxnSpPr>
          <p:spPr>
            <a:xfrm>
              <a:off x="5903971" y="1622708"/>
              <a:ext cx="799937" cy="2083246"/>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69" name="カギ線コネクタ 68">
              <a:extLst>
                <a:ext uri="{FF2B5EF4-FFF2-40B4-BE49-F238E27FC236}">
                  <a16:creationId xmlns:a16="http://schemas.microsoft.com/office/drawing/2014/main" id="{5E999BCA-96B8-6316-04C8-47695BC0CAB3}"/>
                </a:ext>
              </a:extLst>
            </p:cNvPr>
            <p:cNvCxnSpPr>
              <a:cxnSpLocks/>
            </p:cNvCxnSpPr>
            <p:nvPr/>
          </p:nvCxnSpPr>
          <p:spPr>
            <a:xfrm flipV="1">
              <a:off x="1957207" y="3435381"/>
              <a:ext cx="4752000" cy="385129"/>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grpSp>
      <p:pic>
        <p:nvPicPr>
          <p:cNvPr id="91" name="図 90">
            <a:extLst>
              <a:ext uri="{FF2B5EF4-FFF2-40B4-BE49-F238E27FC236}">
                <a16:creationId xmlns:a16="http://schemas.microsoft.com/office/drawing/2014/main" id="{7008B111-0094-0E48-26E1-AD6E282BB3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76762" t="81065" r="10721" b="11193"/>
          <a:stretch/>
        </p:blipFill>
        <p:spPr>
          <a:xfrm>
            <a:off x="7943822" y="5694966"/>
            <a:ext cx="1482663" cy="648000"/>
          </a:xfrm>
          <a:prstGeom prst="rect">
            <a:avLst/>
          </a:prstGeom>
        </p:spPr>
      </p:pic>
      <p:sp>
        <p:nvSpPr>
          <p:cNvPr id="3" name="タイトル 2">
            <a:extLst>
              <a:ext uri="{FF2B5EF4-FFF2-40B4-BE49-F238E27FC236}">
                <a16:creationId xmlns:a16="http://schemas.microsoft.com/office/drawing/2014/main" id="{06F0DE3D-95D1-7544-8D5D-F20BE31BF67D}"/>
              </a:ext>
            </a:extLst>
          </p:cNvPr>
          <p:cNvSpPr>
            <a:spLocks noGrp="1"/>
          </p:cNvSpPr>
          <p:nvPr>
            <p:ph type="title"/>
          </p:nvPr>
        </p:nvSpPr>
        <p:spPr/>
        <p:txBody>
          <a:bodyPr/>
          <a:lstStyle/>
          <a:p>
            <a:r>
              <a:rPr kumimoji="1" lang="en-US" altLang="ja-JP" dirty="0"/>
              <a:t>SCHEDULE</a:t>
            </a:r>
            <a:endParaRPr kumimoji="1" lang="ja-JP" altLang="en-US"/>
          </a:p>
        </p:txBody>
      </p:sp>
      <p:sp>
        <p:nvSpPr>
          <p:cNvPr id="4" name="字幕 3">
            <a:extLst>
              <a:ext uri="{FF2B5EF4-FFF2-40B4-BE49-F238E27FC236}">
                <a16:creationId xmlns:a16="http://schemas.microsoft.com/office/drawing/2014/main" id="{F4CF8CFF-06D1-0543-BAB0-C27AA9568336}"/>
              </a:ext>
            </a:extLst>
          </p:cNvPr>
          <p:cNvSpPr>
            <a:spLocks noGrp="1"/>
          </p:cNvSpPr>
          <p:nvPr>
            <p:ph type="subTitle" idx="1"/>
          </p:nvPr>
        </p:nvSpPr>
        <p:spPr/>
        <p:txBody>
          <a:bodyPr/>
          <a:lstStyle/>
          <a:p>
            <a:r>
              <a:rPr kumimoji="1" lang="ja-JP" altLang="en-US">
                <a:latin typeface="+mn-ea"/>
                <a:ea typeface="+mn-ea"/>
              </a:rPr>
              <a:t>出稿スケジュール</a:t>
            </a:r>
          </a:p>
        </p:txBody>
      </p:sp>
      <p:sp>
        <p:nvSpPr>
          <p:cNvPr id="2" name="スライド番号プレースホルダー 1">
            <a:extLst>
              <a:ext uri="{FF2B5EF4-FFF2-40B4-BE49-F238E27FC236}">
                <a16:creationId xmlns:a16="http://schemas.microsoft.com/office/drawing/2014/main" id="{3B66F3A9-E353-C845-85F0-C6960BBD195D}"/>
              </a:ext>
            </a:extLst>
          </p:cNvPr>
          <p:cNvSpPr>
            <a:spLocks noGrp="1"/>
          </p:cNvSpPr>
          <p:nvPr>
            <p:ph type="sldNum" sz="quarter" idx="4"/>
          </p:nvPr>
        </p:nvSpPr>
        <p:spPr/>
        <p:txBody>
          <a:bodyPr/>
          <a:lstStyle/>
          <a:p>
            <a:fld id="{199C360E-9B1E-0941-BE3A-98DDCF93F528}" type="slidenum">
              <a:rPr lang="en-US" smtClean="0"/>
              <a:t>9</a:t>
            </a:fld>
            <a:endParaRPr lang="en-US" dirty="0"/>
          </a:p>
        </p:txBody>
      </p:sp>
      <p:sp>
        <p:nvSpPr>
          <p:cNvPr id="6" name="円/楕円 5">
            <a:extLst>
              <a:ext uri="{FF2B5EF4-FFF2-40B4-BE49-F238E27FC236}">
                <a16:creationId xmlns:a16="http://schemas.microsoft.com/office/drawing/2014/main" id="{A3BFB8E9-F40A-3E45-9137-D9D06437170C}"/>
              </a:ext>
            </a:extLst>
          </p:cNvPr>
          <p:cNvSpPr/>
          <p:nvPr/>
        </p:nvSpPr>
        <p:spPr>
          <a:xfrm>
            <a:off x="96602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1</a:t>
            </a:r>
          </a:p>
          <a:p>
            <a:pPr algn="ctr"/>
            <a:r>
              <a:rPr kumimoji="1" lang="ja-JP" altLang="en-US">
                <a:latin typeface="Yu Gothic" panose="020B0400000000000000" pitchFamily="34" charset="-128"/>
                <a:ea typeface="Yu Gothic" panose="020B0400000000000000" pitchFamily="34" charset="-128"/>
              </a:rPr>
              <a:t>申込</a:t>
            </a:r>
          </a:p>
        </p:txBody>
      </p:sp>
      <p:sp>
        <p:nvSpPr>
          <p:cNvPr id="41" name="円/楕円 40">
            <a:extLst>
              <a:ext uri="{FF2B5EF4-FFF2-40B4-BE49-F238E27FC236}">
                <a16:creationId xmlns:a16="http://schemas.microsoft.com/office/drawing/2014/main" id="{E65091F7-B627-666B-CC4C-A857C7861BED}"/>
              </a:ext>
            </a:extLst>
          </p:cNvPr>
          <p:cNvSpPr/>
          <p:nvPr/>
        </p:nvSpPr>
        <p:spPr>
          <a:xfrm>
            <a:off x="367291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2</a:t>
            </a:r>
          </a:p>
          <a:p>
            <a:pPr algn="ctr"/>
            <a:r>
              <a:rPr kumimoji="1" lang="ja-JP" altLang="en-US">
                <a:latin typeface="Yu Gothic" panose="020B0400000000000000" pitchFamily="34" charset="-128"/>
                <a:ea typeface="Yu Gothic" panose="020B0400000000000000" pitchFamily="34" charset="-128"/>
              </a:rPr>
              <a:t>調整</a:t>
            </a:r>
          </a:p>
        </p:txBody>
      </p:sp>
      <p:sp>
        <p:nvSpPr>
          <p:cNvPr id="43" name="円/楕円 42">
            <a:extLst>
              <a:ext uri="{FF2B5EF4-FFF2-40B4-BE49-F238E27FC236}">
                <a16:creationId xmlns:a16="http://schemas.microsoft.com/office/drawing/2014/main" id="{CDB82D41-5475-C7AA-C786-77DE50BA197B}"/>
              </a:ext>
            </a:extLst>
          </p:cNvPr>
          <p:cNvSpPr/>
          <p:nvPr/>
        </p:nvSpPr>
        <p:spPr>
          <a:xfrm>
            <a:off x="6172873" y="213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3</a:t>
            </a:r>
          </a:p>
          <a:p>
            <a:pPr algn="ctr"/>
            <a:r>
              <a:rPr kumimoji="1" lang="ja-JP" altLang="en-US">
                <a:latin typeface="Yu Gothic" panose="020B0400000000000000" pitchFamily="34" charset="-128"/>
                <a:ea typeface="Yu Gothic" panose="020B0400000000000000" pitchFamily="34" charset="-128"/>
              </a:rPr>
              <a:t>入稿</a:t>
            </a:r>
          </a:p>
        </p:txBody>
      </p:sp>
      <p:sp>
        <p:nvSpPr>
          <p:cNvPr id="47" name="円/楕円 46">
            <a:extLst>
              <a:ext uri="{FF2B5EF4-FFF2-40B4-BE49-F238E27FC236}">
                <a16:creationId xmlns:a16="http://schemas.microsoft.com/office/drawing/2014/main" id="{1B58D4B3-77B2-8BE1-29C7-64302BEC104C}"/>
              </a:ext>
            </a:extLst>
          </p:cNvPr>
          <p:cNvSpPr/>
          <p:nvPr/>
        </p:nvSpPr>
        <p:spPr>
          <a:xfrm>
            <a:off x="3675547" y="323575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4</a:t>
            </a:r>
          </a:p>
          <a:p>
            <a:pPr algn="ctr"/>
            <a:r>
              <a:rPr kumimoji="1" lang="ja-JP" altLang="en-US">
                <a:latin typeface="Yu Gothic" panose="020B0400000000000000" pitchFamily="34" charset="-128"/>
                <a:ea typeface="Yu Gothic" panose="020B0400000000000000" pitchFamily="34" charset="-128"/>
              </a:rPr>
              <a:t>最終確認</a:t>
            </a:r>
          </a:p>
        </p:txBody>
      </p:sp>
      <p:sp>
        <p:nvSpPr>
          <p:cNvPr id="48" name="円/楕円 47">
            <a:extLst>
              <a:ext uri="{FF2B5EF4-FFF2-40B4-BE49-F238E27FC236}">
                <a16:creationId xmlns:a16="http://schemas.microsoft.com/office/drawing/2014/main" id="{55CE1D9B-FC22-00A4-C833-01DCE87808AA}"/>
              </a:ext>
            </a:extLst>
          </p:cNvPr>
          <p:cNvSpPr/>
          <p:nvPr/>
        </p:nvSpPr>
        <p:spPr>
          <a:xfrm>
            <a:off x="877207" y="438118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5</a:t>
            </a:r>
          </a:p>
          <a:p>
            <a:pPr algn="ctr"/>
            <a:r>
              <a:rPr kumimoji="1" lang="ja-JP" altLang="en-US">
                <a:latin typeface="Yu Gothic" panose="020B0400000000000000" pitchFamily="34" charset="-128"/>
                <a:ea typeface="Yu Gothic" panose="020B0400000000000000" pitchFamily="34" charset="-128"/>
              </a:rPr>
              <a:t>各種申請</a:t>
            </a:r>
          </a:p>
        </p:txBody>
      </p:sp>
      <p:sp>
        <p:nvSpPr>
          <p:cNvPr id="51" name="円/楕円 50">
            <a:extLst>
              <a:ext uri="{FF2B5EF4-FFF2-40B4-BE49-F238E27FC236}">
                <a16:creationId xmlns:a16="http://schemas.microsoft.com/office/drawing/2014/main" id="{057961F8-B256-5DF5-D6D4-ED2F1CCD3C61}"/>
              </a:ext>
            </a:extLst>
          </p:cNvPr>
          <p:cNvSpPr/>
          <p:nvPr/>
        </p:nvSpPr>
        <p:spPr>
          <a:xfrm>
            <a:off x="3687222" y="5410906"/>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6</a:t>
            </a:r>
          </a:p>
          <a:p>
            <a:pPr algn="ctr"/>
            <a:r>
              <a:rPr kumimoji="1" lang="ja-JP" altLang="en-US">
                <a:latin typeface="Yu Gothic" panose="020B0400000000000000" pitchFamily="34" charset="-128"/>
                <a:ea typeface="Yu Gothic" panose="020B0400000000000000" pitchFamily="34" charset="-128"/>
              </a:rPr>
              <a:t>施工</a:t>
            </a:r>
          </a:p>
        </p:txBody>
      </p:sp>
      <p:sp>
        <p:nvSpPr>
          <p:cNvPr id="53" name="四角形吹き出し 52">
            <a:extLst>
              <a:ext uri="{FF2B5EF4-FFF2-40B4-BE49-F238E27FC236}">
                <a16:creationId xmlns:a16="http://schemas.microsoft.com/office/drawing/2014/main" id="{307097C8-605C-34AA-72FC-A074374D4DAD}"/>
              </a:ext>
            </a:extLst>
          </p:cNvPr>
          <p:cNvSpPr/>
          <p:nvPr/>
        </p:nvSpPr>
        <p:spPr>
          <a:xfrm>
            <a:off x="7576977" y="3687476"/>
            <a:ext cx="2626043" cy="1529550"/>
          </a:xfrm>
          <a:prstGeom prst="wedgeRectCallout">
            <a:avLst>
              <a:gd name="adj1" fmla="val 8890"/>
              <a:gd name="adj2" fmla="val 70071"/>
            </a:avLst>
          </a:prstGeom>
          <a:solidFill>
            <a:srgbClr val="F4E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279BA"/>
                </a:solidFill>
              </a:rPr>
              <a:t>デザイン入稿から</a:t>
            </a:r>
            <a:endParaRPr kumimoji="1" lang="en-US" altLang="ja-JP" dirty="0">
              <a:solidFill>
                <a:srgbClr val="1279BA"/>
              </a:solidFill>
            </a:endParaRPr>
          </a:p>
          <a:p>
            <a:pPr algn="ctr"/>
            <a:endParaRPr kumimoji="1" lang="en-US" altLang="ja-JP" dirty="0">
              <a:solidFill>
                <a:srgbClr val="1279BA"/>
              </a:solidFill>
            </a:endParaRPr>
          </a:p>
          <a:p>
            <a:pPr algn="ctr"/>
            <a:r>
              <a:rPr kumimoji="1" lang="ja-JP" altLang="en-US">
                <a:solidFill>
                  <a:srgbClr val="1279BA"/>
                </a:solidFill>
              </a:rPr>
              <a:t>約</a:t>
            </a:r>
            <a:r>
              <a:rPr kumimoji="1" lang="ja-JP" altLang="en-US" sz="4400">
                <a:solidFill>
                  <a:srgbClr val="1279BA"/>
                </a:solidFill>
              </a:rPr>
              <a:t>４</a:t>
            </a:r>
            <a:r>
              <a:rPr kumimoji="1" lang="ja-JP" altLang="en-US">
                <a:solidFill>
                  <a:srgbClr val="1279BA"/>
                </a:solidFill>
              </a:rPr>
              <a:t>週間</a:t>
            </a:r>
          </a:p>
        </p:txBody>
      </p:sp>
      <p:sp>
        <p:nvSpPr>
          <p:cNvPr id="99" name="テキスト ボックス 98">
            <a:extLst>
              <a:ext uri="{FF2B5EF4-FFF2-40B4-BE49-F238E27FC236}">
                <a16:creationId xmlns:a16="http://schemas.microsoft.com/office/drawing/2014/main" id="{9BCB7F2D-EFE2-63B9-371A-46649024F514}"/>
              </a:ext>
            </a:extLst>
          </p:cNvPr>
          <p:cNvSpPr txBox="1"/>
          <p:nvPr/>
        </p:nvSpPr>
        <p:spPr>
          <a:xfrm>
            <a:off x="598064" y="2181081"/>
            <a:ext cx="2511611" cy="1061829"/>
          </a:xfrm>
          <a:prstGeom prst="rect">
            <a:avLst/>
          </a:prstGeom>
          <a:noFill/>
        </p:spPr>
        <p:txBody>
          <a:bodyPr wrap="square" rtlCol="0">
            <a:spAutoFit/>
          </a:bodyPr>
          <a:lstStyle/>
          <a:p>
            <a:r>
              <a:rPr kumimoji="1" lang="ja-JP" altLang="en-US" sz="900">
                <a:solidFill>
                  <a:srgbClr val="1279BA"/>
                </a:solidFill>
                <a:latin typeface="+mn-ea"/>
              </a:rPr>
              <a:t>実施期間、告知内容、実施台数を決定いただきお申し込みください</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申込前に、デザイン案をもとにした実施可否確認が必須となります（約</a:t>
            </a:r>
            <a:r>
              <a:rPr kumimoji="1" lang="en-US" altLang="ja-JP" sz="900" dirty="0">
                <a:solidFill>
                  <a:srgbClr val="1279BA"/>
                </a:solidFill>
                <a:latin typeface="+mn-ea"/>
              </a:rPr>
              <a:t>1</a:t>
            </a:r>
            <a:r>
              <a:rPr kumimoji="1" lang="ja-JP" altLang="en-US" sz="900">
                <a:solidFill>
                  <a:srgbClr val="1279BA"/>
                </a:solidFill>
                <a:latin typeface="+mn-ea"/>
              </a:rPr>
              <a:t>週間）</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申込の際は</a:t>
            </a:r>
            <a:r>
              <a:rPr kumimoji="1" lang="en-US" altLang="ja-JP" sz="900" dirty="0">
                <a:solidFill>
                  <a:srgbClr val="1279BA"/>
                </a:solidFill>
                <a:latin typeface="+mn-ea"/>
              </a:rPr>
              <a:t>HP </a:t>
            </a:r>
            <a:r>
              <a:rPr kumimoji="1" lang="ja-JP" altLang="en-US" sz="900">
                <a:solidFill>
                  <a:srgbClr val="1279BA"/>
                </a:solidFill>
                <a:latin typeface="+mn-ea"/>
              </a:rPr>
              <a:t>内にある広告掲載規約を必ずご確認ください</a:t>
            </a:r>
            <a:endParaRPr kumimoji="1" lang="en-US" altLang="ja-JP" sz="900" dirty="0">
              <a:solidFill>
                <a:srgbClr val="1279BA"/>
              </a:solidFill>
              <a:latin typeface="+mn-ea"/>
            </a:endParaRPr>
          </a:p>
          <a:p>
            <a:r>
              <a:rPr kumimoji="1" lang="en-US" altLang="ja-JP" sz="900" dirty="0">
                <a:solidFill>
                  <a:srgbClr val="1279BA"/>
                </a:solidFill>
                <a:latin typeface="+mn-ea"/>
              </a:rPr>
              <a:t>https://www.taxiseal.jp/terms/ </a:t>
            </a:r>
          </a:p>
        </p:txBody>
      </p:sp>
      <p:sp>
        <p:nvSpPr>
          <p:cNvPr id="100" name="テキスト ボックス 99">
            <a:extLst>
              <a:ext uri="{FF2B5EF4-FFF2-40B4-BE49-F238E27FC236}">
                <a16:creationId xmlns:a16="http://schemas.microsoft.com/office/drawing/2014/main" id="{AA6ED284-5B29-057A-8273-92FD7F56E2B5}"/>
              </a:ext>
            </a:extLst>
          </p:cNvPr>
          <p:cNvSpPr txBox="1"/>
          <p:nvPr/>
        </p:nvSpPr>
        <p:spPr>
          <a:xfrm>
            <a:off x="3649675" y="2192871"/>
            <a:ext cx="1391272" cy="646331"/>
          </a:xfrm>
          <a:prstGeom prst="rect">
            <a:avLst/>
          </a:prstGeom>
          <a:noFill/>
        </p:spPr>
        <p:txBody>
          <a:bodyPr wrap="square" rtlCol="0">
            <a:spAutoFit/>
          </a:bodyPr>
          <a:lstStyle/>
          <a:p>
            <a:r>
              <a:rPr kumimoji="1" lang="ja-JP" altLang="en-US" sz="900">
                <a:solidFill>
                  <a:srgbClr val="1279BA"/>
                </a:solidFill>
                <a:latin typeface="+mn-ea"/>
              </a:rPr>
              <a:t>お申し込みいただいた内容をもとに、対応可能なタクシー会社を調整いたします</a:t>
            </a:r>
          </a:p>
        </p:txBody>
      </p:sp>
      <p:sp>
        <p:nvSpPr>
          <p:cNvPr id="101" name="テキスト ボックス 100">
            <a:extLst>
              <a:ext uri="{FF2B5EF4-FFF2-40B4-BE49-F238E27FC236}">
                <a16:creationId xmlns:a16="http://schemas.microsoft.com/office/drawing/2014/main" id="{F8EC2B20-3DD4-8F3D-CB83-3AB0B5F067CA}"/>
              </a:ext>
            </a:extLst>
          </p:cNvPr>
          <p:cNvSpPr txBox="1"/>
          <p:nvPr/>
        </p:nvSpPr>
        <p:spPr>
          <a:xfrm>
            <a:off x="7202404" y="2192871"/>
            <a:ext cx="3489409" cy="923330"/>
          </a:xfrm>
          <a:prstGeom prst="rect">
            <a:avLst/>
          </a:prstGeom>
          <a:noFill/>
        </p:spPr>
        <p:txBody>
          <a:bodyPr wrap="square" rtlCol="0">
            <a:spAutoFit/>
          </a:bodyPr>
          <a:lstStyle/>
          <a:p>
            <a:r>
              <a:rPr kumimoji="1" lang="ja-JP" altLang="en-US" sz="900">
                <a:solidFill>
                  <a:srgbClr val="1279BA"/>
                </a:solidFill>
                <a:latin typeface="+mn-ea"/>
              </a:rPr>
              <a:t>タクシーにラッピングするデザインデータをご入稿ください。最終入稿前に仮考査が可能です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考査、各種手続の結果次第で修正いただく可能性があります</a:t>
            </a:r>
            <a:endParaRPr kumimoji="1" lang="en-US" altLang="ja-JP" sz="900" dirty="0">
              <a:solidFill>
                <a:srgbClr val="1279BA"/>
              </a:solidFill>
              <a:latin typeface="+mn-ea"/>
            </a:endParaRPr>
          </a:p>
          <a:p>
            <a:pPr marL="171450" indent="-171450">
              <a:buFont typeface="システムフォント（レギュラー）"/>
              <a:buChar char="※"/>
            </a:pPr>
            <a:r>
              <a:rPr kumimoji="1" lang="en-US" altLang="ja-JP" sz="900" dirty="0">
                <a:solidFill>
                  <a:srgbClr val="1279BA"/>
                </a:solidFill>
                <a:latin typeface="+mn-ea"/>
              </a:rPr>
              <a:t>1/2</a:t>
            </a:r>
            <a:r>
              <a:rPr kumimoji="1" lang="ja-JP" altLang="en-US" sz="900">
                <a:solidFill>
                  <a:srgbClr val="1279BA"/>
                </a:solidFill>
                <a:latin typeface="+mn-ea"/>
              </a:rPr>
              <a:t>で印刷したもので確認いただく色校正が一度可能です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申込後のデザインデータのやりとりに関しましては株式会社</a:t>
            </a:r>
            <a:r>
              <a:rPr kumimoji="1" lang="en-US" altLang="ja-JP" sz="900" dirty="0">
                <a:solidFill>
                  <a:srgbClr val="1279BA"/>
                </a:solidFill>
                <a:latin typeface="+mn-ea"/>
              </a:rPr>
              <a:t>ado</a:t>
            </a:r>
            <a:r>
              <a:rPr kumimoji="1" lang="ja-JP" altLang="en-US" sz="900">
                <a:solidFill>
                  <a:srgbClr val="1279BA"/>
                </a:solidFill>
                <a:latin typeface="+mn-ea"/>
              </a:rPr>
              <a:t>と行っていただきます</a:t>
            </a:r>
          </a:p>
        </p:txBody>
      </p:sp>
      <p:sp>
        <p:nvSpPr>
          <p:cNvPr id="106" name="テキスト ボックス 105">
            <a:extLst>
              <a:ext uri="{FF2B5EF4-FFF2-40B4-BE49-F238E27FC236}">
                <a16:creationId xmlns:a16="http://schemas.microsoft.com/office/drawing/2014/main" id="{EBBE0844-C51D-DA88-B411-34F826CBE2DA}"/>
              </a:ext>
            </a:extLst>
          </p:cNvPr>
          <p:cNvSpPr txBox="1"/>
          <p:nvPr/>
        </p:nvSpPr>
        <p:spPr>
          <a:xfrm>
            <a:off x="3637570" y="4341106"/>
            <a:ext cx="1391272"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入稿いただいたデザインのクリエイティブ最終確認を行います</a:t>
            </a:r>
          </a:p>
        </p:txBody>
      </p:sp>
      <p:sp>
        <p:nvSpPr>
          <p:cNvPr id="107" name="テキスト ボックス 106">
            <a:extLst>
              <a:ext uri="{FF2B5EF4-FFF2-40B4-BE49-F238E27FC236}">
                <a16:creationId xmlns:a16="http://schemas.microsoft.com/office/drawing/2014/main" id="{1C176D0E-13A2-C6F1-5919-4916B9678462}"/>
              </a:ext>
            </a:extLst>
          </p:cNvPr>
          <p:cNvSpPr txBox="1"/>
          <p:nvPr/>
        </p:nvSpPr>
        <p:spPr>
          <a:xfrm>
            <a:off x="1939879" y="4721109"/>
            <a:ext cx="1697691"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入稿いただいたデザインで協会へのデザイン審査、行政への許可申請等を行います</a:t>
            </a:r>
          </a:p>
        </p:txBody>
      </p:sp>
      <p:sp>
        <p:nvSpPr>
          <p:cNvPr id="108" name="テキスト ボックス 107">
            <a:extLst>
              <a:ext uri="{FF2B5EF4-FFF2-40B4-BE49-F238E27FC236}">
                <a16:creationId xmlns:a16="http://schemas.microsoft.com/office/drawing/2014/main" id="{3A9EEED6-101D-268E-34CA-64194D5A0040}"/>
              </a:ext>
            </a:extLst>
          </p:cNvPr>
          <p:cNvSpPr txBox="1"/>
          <p:nvPr/>
        </p:nvSpPr>
        <p:spPr>
          <a:xfrm>
            <a:off x="2979619" y="6522595"/>
            <a:ext cx="2707175" cy="507831"/>
          </a:xfrm>
          <a:prstGeom prst="rect">
            <a:avLst/>
          </a:prstGeom>
          <a:noFill/>
        </p:spPr>
        <p:txBody>
          <a:bodyPr wrap="square" rtlCol="0">
            <a:spAutoFit/>
          </a:bodyPr>
          <a:lstStyle/>
          <a:p>
            <a:r>
              <a:rPr kumimoji="1" lang="ja-JP" altLang="en-US" sz="900">
                <a:solidFill>
                  <a:srgbClr val="1279BA"/>
                </a:solidFill>
                <a:latin typeface="+mn-ea"/>
              </a:rPr>
              <a:t>タクシーの車体に印刷したシートを貼り付けます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実施台数によって施行日数が変動します</a:t>
            </a:r>
          </a:p>
          <a:p>
            <a:endParaRPr kumimoji="1" lang="ja-JP" altLang="en-US" sz="900">
              <a:solidFill>
                <a:srgbClr val="1279BA"/>
              </a:solidFill>
              <a:latin typeface="+mn-ea"/>
            </a:endParaRPr>
          </a:p>
        </p:txBody>
      </p:sp>
      <p:sp>
        <p:nvSpPr>
          <p:cNvPr id="109" name="テキスト ボックス 108">
            <a:extLst>
              <a:ext uri="{FF2B5EF4-FFF2-40B4-BE49-F238E27FC236}">
                <a16:creationId xmlns:a16="http://schemas.microsoft.com/office/drawing/2014/main" id="{1BE9B13F-F20B-B55E-B5E9-CE0D5C6606FC}"/>
              </a:ext>
            </a:extLst>
          </p:cNvPr>
          <p:cNvSpPr txBox="1"/>
          <p:nvPr/>
        </p:nvSpPr>
        <p:spPr>
          <a:xfrm>
            <a:off x="6737319" y="5833239"/>
            <a:ext cx="1206503" cy="400110"/>
          </a:xfrm>
          <a:prstGeom prst="rect">
            <a:avLst/>
          </a:prstGeom>
          <a:noFill/>
        </p:spPr>
        <p:txBody>
          <a:bodyPr wrap="square" rtlCol="0">
            <a:spAutoFit/>
          </a:bodyPr>
          <a:lstStyle/>
          <a:p>
            <a:r>
              <a:rPr kumimoji="1" lang="ja-JP" altLang="en-US" sz="2000">
                <a:solidFill>
                  <a:srgbClr val="1279BA"/>
                </a:solidFill>
                <a:latin typeface="+mn-ea"/>
              </a:rPr>
              <a:t>走行開始</a:t>
            </a:r>
          </a:p>
        </p:txBody>
      </p:sp>
      <p:sp>
        <p:nvSpPr>
          <p:cNvPr id="111" name="テキスト ボックス 110">
            <a:extLst>
              <a:ext uri="{FF2B5EF4-FFF2-40B4-BE49-F238E27FC236}">
                <a16:creationId xmlns:a16="http://schemas.microsoft.com/office/drawing/2014/main" id="{5B3325E8-C546-778E-530C-C71FF9332D06}"/>
              </a:ext>
            </a:extLst>
          </p:cNvPr>
          <p:cNvSpPr txBox="1"/>
          <p:nvPr/>
        </p:nvSpPr>
        <p:spPr>
          <a:xfrm>
            <a:off x="6607027" y="6440195"/>
            <a:ext cx="4006103" cy="784830"/>
          </a:xfrm>
          <a:prstGeom prst="rect">
            <a:avLst/>
          </a:prstGeom>
          <a:noFill/>
        </p:spPr>
        <p:txBody>
          <a:bodyPr wrap="square" rtlCol="0">
            <a:spAutoFit/>
          </a:bodyPr>
          <a:lstStyle/>
          <a:p>
            <a:pPr marL="171450" indent="-171450">
              <a:buFont typeface="システムフォント（レギュラー）"/>
              <a:buChar char="※"/>
            </a:pPr>
            <a:r>
              <a:rPr kumimoji="1" lang="ja-JP" altLang="en-US" sz="900">
                <a:solidFill>
                  <a:srgbClr val="1279BA"/>
                </a:solidFill>
                <a:latin typeface="+mn-ea"/>
              </a:rPr>
              <a:t>施工の兼ね合いで、実施台数によっては走行開始日より数日前後する可能性がございます。尚、走行終了日から剥離期間に入るため、走行終了日後も実施台数によって数日間の走行が想定されます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実施期間終了後</a:t>
            </a:r>
            <a:r>
              <a:rPr kumimoji="1" lang="en-US" altLang="ja-JP" sz="900" dirty="0">
                <a:solidFill>
                  <a:srgbClr val="1279BA"/>
                </a:solidFill>
                <a:latin typeface="+mn-ea"/>
              </a:rPr>
              <a:t>1</a:t>
            </a:r>
            <a:r>
              <a:rPr kumimoji="1" lang="ja-JP" altLang="en-US" sz="900">
                <a:solidFill>
                  <a:srgbClr val="1279BA"/>
                </a:solidFill>
                <a:latin typeface="+mn-ea"/>
              </a:rPr>
              <a:t>週間程度で剥離が完了しますが、剥離の完了報告は行いません</a:t>
            </a:r>
          </a:p>
        </p:txBody>
      </p:sp>
    </p:spTree>
    <p:extLst>
      <p:ext uri="{BB962C8B-B14F-4D97-AF65-F5344CB8AC3E}">
        <p14:creationId xmlns:p14="http://schemas.microsoft.com/office/powerpoint/2010/main" val="3643760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41481</TotalTime>
  <Words>958</Words>
  <Application>Microsoft Office PowerPoint</Application>
  <PresentationFormat>ユーザー設定</PresentationFormat>
  <Paragraphs>137</Paragraphs>
  <Slides>10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A-OTF Midashi Go MB31 Pr6N MB31</vt:lpstr>
      <vt:lpstr>DIN Condensed</vt:lpstr>
      <vt:lpstr>システムフォント（レギュラー）</vt:lpstr>
      <vt:lpstr>游ゴシック</vt:lpstr>
      <vt:lpstr>游ゴシック</vt:lpstr>
      <vt:lpstr>Arial</vt:lpstr>
      <vt:lpstr>Calibri</vt:lpstr>
      <vt:lpstr>Office Theme</vt:lpstr>
      <vt:lpstr>PowerPoint プレゼンテーション</vt:lpstr>
      <vt:lpstr>ABOUT</vt:lpstr>
      <vt:lpstr>ABOUT</vt:lpstr>
      <vt:lpstr>EFFECTIVENESS</vt:lpstr>
      <vt:lpstr>CASE</vt:lpstr>
      <vt:lpstr>MENU</vt:lpstr>
      <vt:lpstr>REPORT</vt:lpstr>
      <vt:lpstr>REGULATION</vt:lpstr>
      <vt:lpstr>SCHEDULE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Akuura Nao</cp:lastModifiedBy>
  <cp:revision>74</cp:revision>
  <cp:lastPrinted>2021-07-20T15:14:32Z</cp:lastPrinted>
  <dcterms:created xsi:type="dcterms:W3CDTF">2021-07-06T10:15:16Z</dcterms:created>
  <dcterms:modified xsi:type="dcterms:W3CDTF">2023-09-14T06:12:24Z</dcterms:modified>
  <cp:category/>
</cp:coreProperties>
</file>